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Lst>
  <p:notesMasterIdLst>
    <p:notesMasterId r:id="rId60"/>
  </p:notesMasterIdLst>
  <p:sldIdLst>
    <p:sldId id="322" r:id="rId3"/>
    <p:sldId id="340" r:id="rId4"/>
    <p:sldId id="328" r:id="rId5"/>
    <p:sldId id="329" r:id="rId6"/>
    <p:sldId id="332" r:id="rId7"/>
    <p:sldId id="333" r:id="rId8"/>
    <p:sldId id="325" r:id="rId9"/>
    <p:sldId id="326" r:id="rId10"/>
    <p:sldId id="443" r:id="rId11"/>
    <p:sldId id="423" r:id="rId12"/>
    <p:sldId id="431" r:id="rId13"/>
    <p:sldId id="432" r:id="rId14"/>
    <p:sldId id="442" r:id="rId15"/>
    <p:sldId id="444" r:id="rId16"/>
    <p:sldId id="445" r:id="rId17"/>
    <p:sldId id="449" r:id="rId18"/>
    <p:sldId id="447" r:id="rId19"/>
    <p:sldId id="450" r:id="rId20"/>
    <p:sldId id="396" r:id="rId21"/>
    <p:sldId id="399" r:id="rId22"/>
    <p:sldId id="342" r:id="rId23"/>
    <p:sldId id="345" r:id="rId24"/>
    <p:sldId id="347" r:id="rId25"/>
    <p:sldId id="350" r:id="rId26"/>
    <p:sldId id="351" r:id="rId27"/>
    <p:sldId id="400" r:id="rId28"/>
    <p:sldId id="398" r:id="rId29"/>
    <p:sldId id="337" r:id="rId30"/>
    <p:sldId id="338" r:id="rId31"/>
    <p:sldId id="339" r:id="rId32"/>
    <p:sldId id="401" r:id="rId33"/>
    <p:sldId id="355" r:id="rId34"/>
    <p:sldId id="357" r:id="rId35"/>
    <p:sldId id="358" r:id="rId36"/>
    <p:sldId id="359" r:id="rId37"/>
    <p:sldId id="374" r:id="rId38"/>
    <p:sldId id="375" r:id="rId39"/>
    <p:sldId id="360" r:id="rId40"/>
    <p:sldId id="361" r:id="rId41"/>
    <p:sldId id="362" r:id="rId42"/>
    <p:sldId id="364" r:id="rId43"/>
    <p:sldId id="365" r:id="rId44"/>
    <p:sldId id="383" r:id="rId45"/>
    <p:sldId id="373" r:id="rId46"/>
    <p:sldId id="392" r:id="rId47"/>
    <p:sldId id="382" r:id="rId48"/>
    <p:sldId id="384" r:id="rId49"/>
    <p:sldId id="385" r:id="rId50"/>
    <p:sldId id="402" r:id="rId51"/>
    <p:sldId id="403" r:id="rId52"/>
    <p:sldId id="386" r:id="rId53"/>
    <p:sldId id="388" r:id="rId54"/>
    <p:sldId id="389" r:id="rId55"/>
    <p:sldId id="391" r:id="rId56"/>
    <p:sldId id="387" r:id="rId57"/>
    <p:sldId id="404" r:id="rId58"/>
    <p:sldId id="39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27">
          <p15:clr>
            <a:srgbClr val="A4A3A4"/>
          </p15:clr>
        </p15:guide>
        <p15:guide id="2" pos="37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0082FF"/>
    <a:srgbClr val="FF9F1B"/>
    <a:srgbClr val="37333B"/>
    <a:srgbClr val="E72236"/>
    <a:srgbClr val="2EC4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078" autoAdjust="0"/>
    <p:restoredTop sz="94563"/>
  </p:normalViewPr>
  <p:slideViewPr>
    <p:cSldViewPr snapToGrid="0" snapToObjects="1">
      <p:cViewPr varScale="1">
        <p:scale>
          <a:sx n="78" d="100"/>
          <a:sy n="78" d="100"/>
        </p:scale>
        <p:origin x="384" y="176"/>
      </p:cViewPr>
      <p:guideLst>
        <p:guide orient="horz" pos="1927"/>
        <p:guide pos="3788"/>
      </p:guideLst>
    </p:cSldViewPr>
  </p:slideViewPr>
  <p:notesTextViewPr>
    <p:cViewPr>
      <p:scale>
        <a:sx n="1" d="1"/>
        <a:sy n="1" d="1"/>
      </p:scale>
      <p:origin x="0" y="0"/>
    </p:cViewPr>
  </p:notesTextViewPr>
  <p:sorterViewPr>
    <p:cViewPr varScale="1">
      <p:scale>
        <a:sx n="100" d="100"/>
        <a:sy n="100" d="100"/>
      </p:scale>
      <p:origin x="0" y="146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848338-AF13-FD46-9CAF-253009D1B502}" type="datetimeFigureOut">
              <a:rPr lang="en-US" smtClean="0"/>
              <a:t>5/14/19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EE30FB-6252-E048-9BED-014EBAE4C53D}" type="slidenum">
              <a:rPr lang="en-US" smtClean="0"/>
              <a:t>‹#›</a:t>
            </a:fld>
            <a:endParaRPr lang="en-US"/>
          </a:p>
        </p:txBody>
      </p:sp>
    </p:spTree>
    <p:extLst>
      <p:ext uri="{BB962C8B-B14F-4D97-AF65-F5344CB8AC3E}">
        <p14:creationId xmlns:p14="http://schemas.microsoft.com/office/powerpoint/2010/main" val="12221538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preprocessed-connectomes-project.org/quality-assessment-protocol/%23fn:4"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preprocessed-connectomes-project.org/quality-assessment-protocol/%23fn:3" TargetMode="External"/><Relationship Id="rId4" Type="http://schemas.openxmlformats.org/officeDocument/2006/relationships/hyperlink" Target="http://preprocessed-connectomes-project.org/quality-assessment-protocol/%23fn:5"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1" dirty="0"/>
              <a:t>Signal-to-Noise Ratio (SNR) [</a:t>
            </a:r>
            <a:r>
              <a:rPr lang="en-US" b="1" dirty="0" err="1"/>
              <a:t>snr</a:t>
            </a:r>
            <a:r>
              <a:rPr lang="en-US" b="1" dirty="0"/>
              <a:t>]:</a:t>
            </a:r>
            <a:r>
              <a:rPr lang="en-US" dirty="0"/>
              <a:t> The mean intensity within gray matter divided by the standard deviation of the values outside the brain. Higher values are better </a:t>
            </a:r>
            <a:r>
              <a:rPr lang="en-US" baseline="30000" dirty="0">
                <a:hlinkClick r:id="rId3"/>
              </a:rPr>
              <a:t>1</a:t>
            </a:r>
            <a:r>
              <a:rPr lang="en-US" dirty="0"/>
              <a:t>. </a:t>
            </a:r>
          </a:p>
          <a:p>
            <a:pPr marL="171450" indent="-171450">
              <a:buFont typeface="Arial"/>
              <a:buChar char="•"/>
            </a:pPr>
            <a:r>
              <a:rPr lang="en-US" b="1" dirty="0"/>
              <a:t>Contrast to Noise Ratio (CNR) [</a:t>
            </a:r>
            <a:r>
              <a:rPr lang="en-US" b="1" dirty="0" err="1"/>
              <a:t>cnr</a:t>
            </a:r>
            <a:r>
              <a:rPr lang="en-US" b="1" dirty="0"/>
              <a:t>]:</a:t>
            </a:r>
            <a:r>
              <a:rPr lang="en-US" dirty="0"/>
              <a:t> The mean of the gray matter intensity values minus the mean of the white matter intensity values divided by the standard deviation of the values outside the brain. Higher values are better </a:t>
            </a:r>
            <a:r>
              <a:rPr lang="en-US" baseline="30000" dirty="0">
                <a:hlinkClick r:id="rId3"/>
              </a:rPr>
              <a:t>1</a:t>
            </a:r>
            <a:r>
              <a:rPr lang="en-US" dirty="0"/>
              <a:t>. </a:t>
            </a:r>
          </a:p>
          <a:p>
            <a:pPr marL="171450" indent="-171450">
              <a:buFont typeface="Arial"/>
              <a:buChar char="•"/>
            </a:pPr>
            <a:r>
              <a:rPr lang="en-US" b="1" dirty="0"/>
              <a:t>Foreground to Background Energy Ratio [</a:t>
            </a:r>
            <a:r>
              <a:rPr lang="en-US" b="1" dirty="0" err="1"/>
              <a:t>fber</a:t>
            </a:r>
            <a:r>
              <a:rPr lang="en-US" b="1" dirty="0"/>
              <a:t>]:</a:t>
            </a:r>
            <a:r>
              <a:rPr lang="en-US" dirty="0"/>
              <a:t> The variance of voxels inside the brain divided by the variance of voxels outside the brain. Higher values are better. </a:t>
            </a:r>
          </a:p>
          <a:p>
            <a:pPr marL="171450" indent="-171450">
              <a:buFont typeface="Arial"/>
              <a:buChar char="•"/>
            </a:pPr>
            <a:r>
              <a:rPr lang="en-US" b="1" dirty="0"/>
              <a:t>Percent Artifact Voxels (Qi1) [qi1]:</a:t>
            </a:r>
            <a:r>
              <a:rPr lang="en-US" dirty="0"/>
              <a:t> The proportion of voxels outside the brain with artifacts to the total number of voxels outside the brain. Lower values are better </a:t>
            </a:r>
            <a:r>
              <a:rPr lang="en-US" baseline="30000" dirty="0">
                <a:hlinkClick r:id="rId4"/>
              </a:rPr>
              <a:t>2</a:t>
            </a:r>
            <a:r>
              <a:rPr lang="en-US" dirty="0"/>
              <a:t>. </a:t>
            </a:r>
          </a:p>
          <a:p>
            <a:pPr marL="171450" indent="-171450">
              <a:buFont typeface="Arial"/>
              <a:buChar char="•"/>
            </a:pPr>
            <a:r>
              <a:rPr lang="en-US" b="1" dirty="0"/>
              <a:t>Smoothness of Voxels (FWHM) [</a:t>
            </a:r>
            <a:r>
              <a:rPr lang="en-US" b="1" dirty="0" err="1"/>
              <a:t>fwhm</a:t>
            </a:r>
            <a:r>
              <a:rPr lang="en-US" b="1" dirty="0"/>
              <a:t>, </a:t>
            </a:r>
            <a:r>
              <a:rPr lang="en-US" b="1" dirty="0" err="1"/>
              <a:t>fwhm_x</a:t>
            </a:r>
            <a:r>
              <a:rPr lang="en-US" b="1" dirty="0"/>
              <a:t>, </a:t>
            </a:r>
            <a:r>
              <a:rPr lang="en-US" b="1" dirty="0" err="1"/>
              <a:t>fwhm_y</a:t>
            </a:r>
            <a:r>
              <a:rPr lang="en-US" b="1" dirty="0"/>
              <a:t>, </a:t>
            </a:r>
            <a:r>
              <a:rPr lang="en-US" b="1" dirty="0" err="1"/>
              <a:t>fwhm_z</a:t>
            </a:r>
            <a:r>
              <a:rPr lang="en-US" b="1" dirty="0"/>
              <a:t>]:</a:t>
            </a:r>
            <a:r>
              <a:rPr lang="en-US" dirty="0"/>
              <a:t> The full-width half maximum (FWHM) of the spatial distribution of the image intensity values in voxel units. Lower values are better </a:t>
            </a:r>
            <a:r>
              <a:rPr lang="en-US" baseline="30000" dirty="0">
                <a:hlinkClick r:id="rId5"/>
              </a:rPr>
              <a:t>3</a:t>
            </a:r>
            <a:r>
              <a:rPr lang="en-US" dirty="0"/>
              <a:t>.</a:t>
            </a:r>
          </a:p>
          <a:p>
            <a:pPr marL="171450" indent="-171450">
              <a:buFont typeface="Arial"/>
              <a:buChar char="•"/>
            </a:pPr>
            <a:r>
              <a:rPr lang="en-US" dirty="0"/>
              <a:t> </a:t>
            </a:r>
            <a:r>
              <a:rPr lang="en-US" b="1" dirty="0"/>
              <a:t>Entropy Focus Criterion (EFC) [</a:t>
            </a:r>
            <a:r>
              <a:rPr lang="en-US" b="1" dirty="0" err="1"/>
              <a:t>efc</a:t>
            </a:r>
            <a:r>
              <a:rPr lang="en-US" b="1" dirty="0"/>
              <a:t>]:</a:t>
            </a:r>
            <a:r>
              <a:rPr lang="en-US" dirty="0"/>
              <a:t> The Shannon entropy of voxel intensities proportional to the maximum possibly entropy for a similarly sized image. Indicates ghosting and head motion-induced blurring. Lower values are better </a:t>
            </a:r>
          </a:p>
        </p:txBody>
      </p:sp>
      <p:sp>
        <p:nvSpPr>
          <p:cNvPr id="4" name="Slide Number Placeholder 3"/>
          <p:cNvSpPr>
            <a:spLocks noGrp="1"/>
          </p:cNvSpPr>
          <p:nvPr>
            <p:ph type="sldNum" sz="quarter" idx="10"/>
          </p:nvPr>
        </p:nvSpPr>
        <p:spPr/>
        <p:txBody>
          <a:bodyPr/>
          <a:lstStyle/>
          <a:p>
            <a:fld id="{EFE0C602-A658-8748-BA1C-3D51A38F60CB}" type="slidenum">
              <a:rPr lang="en-US" smtClean="0"/>
              <a:t>13</a:t>
            </a:fld>
            <a:endParaRPr lang="en-US"/>
          </a:p>
        </p:txBody>
      </p:sp>
    </p:spTree>
    <p:extLst>
      <p:ext uri="{BB962C8B-B14F-4D97-AF65-F5344CB8AC3E}">
        <p14:creationId xmlns:p14="http://schemas.microsoft.com/office/powerpoint/2010/main" val="401704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a:buChar char="•"/>
            </a:pPr>
            <a:r>
              <a:rPr lang="en-US" sz="2400" dirty="0">
                <a:latin typeface="Roboto Light"/>
                <a:cs typeface="Roboto Light"/>
              </a:rPr>
              <a:t>Measurement of blood volume and blood velocity is not suﬃcient to measure CBF</a:t>
            </a:r>
          </a:p>
          <a:p>
            <a:pPr marL="800100" lvl="1" indent="-342900">
              <a:buFont typeface="Arial"/>
              <a:buChar char="•"/>
            </a:pPr>
            <a:r>
              <a:rPr lang="en-US" sz="2400" dirty="0">
                <a:latin typeface="Roboto Light"/>
                <a:cs typeface="Roboto Light"/>
              </a:rPr>
              <a:t>In the lower capillary bed, the vessels are twice as long as those in the upper capillary bed, so the blood volume and blood velocity are the same, yet the CBF is twice as large in the upper capillary bed. Instead of blood volume and blood velocity determining CBF, it is blood volume and transit time that determine CBF through the central volume principle.</a:t>
            </a:r>
          </a:p>
          <a:p>
            <a:endParaRPr lang="en-US" dirty="0"/>
          </a:p>
        </p:txBody>
      </p:sp>
      <p:sp>
        <p:nvSpPr>
          <p:cNvPr id="4" name="Slide Number Placeholder 3"/>
          <p:cNvSpPr>
            <a:spLocks noGrp="1"/>
          </p:cNvSpPr>
          <p:nvPr>
            <p:ph type="sldNum" sz="quarter" idx="10"/>
          </p:nvPr>
        </p:nvSpPr>
        <p:spPr/>
        <p:txBody>
          <a:bodyPr/>
          <a:lstStyle/>
          <a:p>
            <a:fld id="{43EE30FB-6252-E048-9BED-014EBAE4C53D}" type="slidenum">
              <a:rPr lang="en-US" smtClean="0"/>
              <a:t>36</a:t>
            </a:fld>
            <a:endParaRPr lang="en-US"/>
          </a:p>
        </p:txBody>
      </p:sp>
    </p:spTree>
    <p:extLst>
      <p:ext uri="{BB962C8B-B14F-4D97-AF65-F5344CB8AC3E}">
        <p14:creationId xmlns:p14="http://schemas.microsoft.com/office/powerpoint/2010/main" val="857947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a:buChar char="•"/>
            </a:pPr>
            <a:r>
              <a:rPr lang="en-US" sz="2400" dirty="0">
                <a:latin typeface="Roboto Light"/>
                <a:cs typeface="Roboto Light"/>
              </a:rPr>
              <a:t>Measurement of blood volume and blood velocity is not suﬃcient to measure CBF</a:t>
            </a:r>
          </a:p>
          <a:p>
            <a:pPr marL="800100" lvl="1" indent="-342900">
              <a:buFont typeface="Arial"/>
              <a:buChar char="•"/>
            </a:pPr>
            <a:r>
              <a:rPr lang="en-US" sz="2400" dirty="0">
                <a:latin typeface="Roboto Light"/>
                <a:cs typeface="Roboto Light"/>
              </a:rPr>
              <a:t>In the lower capillary bed, the vessels are twice as long as those in the upper capillary bed, so the blood volume and blood velocity are the same, yet the CBF is twice as large in the upper capillary bed. Instead of blood volume and blood velocity determining CBF, it is blood volume and transit time that determine CBF through the central volume principle.</a:t>
            </a:r>
          </a:p>
          <a:p>
            <a:endParaRPr lang="en-US" dirty="0"/>
          </a:p>
        </p:txBody>
      </p:sp>
      <p:sp>
        <p:nvSpPr>
          <p:cNvPr id="4" name="Slide Number Placeholder 3"/>
          <p:cNvSpPr>
            <a:spLocks noGrp="1"/>
          </p:cNvSpPr>
          <p:nvPr>
            <p:ph type="sldNum" sz="quarter" idx="10"/>
          </p:nvPr>
        </p:nvSpPr>
        <p:spPr/>
        <p:txBody>
          <a:bodyPr/>
          <a:lstStyle/>
          <a:p>
            <a:fld id="{43EE30FB-6252-E048-9BED-014EBAE4C53D}" type="slidenum">
              <a:rPr lang="en-US" smtClean="0"/>
              <a:t>37</a:t>
            </a:fld>
            <a:endParaRPr lang="en-US"/>
          </a:p>
        </p:txBody>
      </p:sp>
    </p:spTree>
    <p:extLst>
      <p:ext uri="{BB962C8B-B14F-4D97-AF65-F5344CB8AC3E}">
        <p14:creationId xmlns:p14="http://schemas.microsoft.com/office/powerpoint/2010/main" val="857947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347CE6D-76DA-3442-BD59-2CD08C7B6DA3}" type="slidenum">
              <a:rPr lang="en-US"/>
              <a:pPr/>
              <a:t>49</a:t>
            </a:fld>
            <a:endParaRPr lang="en-US"/>
          </a:p>
        </p:txBody>
      </p:sp>
      <p:sp>
        <p:nvSpPr>
          <p:cNvPr id="6145" name="Text Box 1"/>
          <p:cNvSpPr txBox="1">
            <a:spLocks noGrp="1" noRot="1" noChangeAspect="1" noChangeArrowheads="1"/>
          </p:cNvSpPr>
          <p:nvPr>
            <p:ph type="sldImg"/>
          </p:nvPr>
        </p:nvSpPr>
        <p:spPr bwMode="auto">
          <a:xfrm>
            <a:off x="658813" y="652463"/>
            <a:ext cx="5734050" cy="32258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705674" y="4085271"/>
            <a:ext cx="5639632" cy="10331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6959" rIns="0" bIns="0"/>
          <a:lstStyle>
            <a:lvl1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9pPr>
          </a:lstStyle>
          <a:p>
            <a:pPr marL="189280" indent="-187888">
              <a:lnSpc>
                <a:spcPct val="93000"/>
              </a:lnSpc>
              <a:spcBef>
                <a:spcPct val="0"/>
              </a:spcBef>
            </a:pPr>
            <a:r>
              <a:rPr lang="en-US" sz="800">
                <a:latin typeface="Arial" charset="0"/>
                <a:cs typeface="Baekmuk Gulim" charset="0"/>
              </a:rPr>
              <a:t>The BOLD signal has several constituents: (1) the neuronal response to a stimulus or background modulation; (2) the complex relationship between neuronal activity and triggering a haemodynamic response (termed neurovascular coupling); (3) the haemodynamic response itself; and (4) the way in which this response is detected by an MRI scanner.</a:t>
            </a:r>
          </a:p>
          <a:p>
            <a:pPr marL="189280" indent="-187888">
              <a:lnSpc>
                <a:spcPct val="93000"/>
              </a:lnSpc>
              <a:spcBef>
                <a:spcPct val="0"/>
              </a:spcBef>
            </a:pPr>
            <a:endParaRPr lang="en-US" sz="1800">
              <a:latin typeface="Arial" charset="0"/>
              <a:cs typeface="Baekmuk Gulim" charset="0"/>
            </a:endParaRPr>
          </a:p>
          <a:p>
            <a:pPr marL="189280" indent="-187888">
              <a:lnSpc>
                <a:spcPct val="93000"/>
              </a:lnSpc>
              <a:spcBef>
                <a:spcPct val="0"/>
              </a:spcBef>
            </a:pPr>
            <a:endParaRPr lang="en-US" sz="1800">
              <a:latin typeface="Arial" charset="0"/>
              <a:cs typeface="Baekmuk Gulim" charset="0"/>
            </a:endParaRPr>
          </a:p>
          <a:p>
            <a:pPr marL="189280" indent="-187888">
              <a:lnSpc>
                <a:spcPct val="93000"/>
              </a:lnSpc>
              <a:spcBef>
                <a:spcPct val="0"/>
              </a:spcBef>
            </a:pPr>
            <a:endParaRPr lang="en-US" sz="800">
              <a:latin typeface="Arial" charset="0"/>
              <a:cs typeface="Baekmuk Gulim"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EE30FB-6252-E048-9BED-014EBAE4C53D}" type="slidenum">
              <a:rPr lang="en-US" smtClean="0"/>
              <a:t>55</a:t>
            </a:fld>
            <a:endParaRPr lang="en-US"/>
          </a:p>
        </p:txBody>
      </p:sp>
    </p:spTree>
    <p:extLst>
      <p:ext uri="{BB962C8B-B14F-4D97-AF65-F5344CB8AC3E}">
        <p14:creationId xmlns:p14="http://schemas.microsoft.com/office/powerpoint/2010/main" val="510871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347CE6D-76DA-3442-BD59-2CD08C7B6DA3}" type="slidenum">
              <a:rPr lang="en-US"/>
              <a:pPr/>
              <a:t>56</a:t>
            </a:fld>
            <a:endParaRPr lang="en-US"/>
          </a:p>
        </p:txBody>
      </p:sp>
      <p:sp>
        <p:nvSpPr>
          <p:cNvPr id="6145" name="Text Box 1"/>
          <p:cNvSpPr txBox="1">
            <a:spLocks noGrp="1" noRot="1" noChangeAspect="1" noChangeArrowheads="1"/>
          </p:cNvSpPr>
          <p:nvPr>
            <p:ph type="sldImg"/>
          </p:nvPr>
        </p:nvSpPr>
        <p:spPr bwMode="auto">
          <a:xfrm>
            <a:off x="658813" y="652463"/>
            <a:ext cx="5734050" cy="32258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705674" y="4085271"/>
            <a:ext cx="5639632" cy="10331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6959" rIns="0" bIns="0"/>
          <a:lstStyle>
            <a:lvl1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9pPr>
          </a:lstStyle>
          <a:p>
            <a:pPr marL="189280" indent="-187888">
              <a:lnSpc>
                <a:spcPct val="93000"/>
              </a:lnSpc>
              <a:spcBef>
                <a:spcPct val="0"/>
              </a:spcBef>
            </a:pPr>
            <a:r>
              <a:rPr lang="en-US" sz="800">
                <a:latin typeface="Arial" charset="0"/>
                <a:cs typeface="Baekmuk Gulim" charset="0"/>
              </a:rPr>
              <a:t>The BOLD signal has several constituents: (1) the neuronal response to a stimulus or background modulation; (2) the complex relationship between neuronal activity and triggering a haemodynamic response (termed neurovascular coupling); (3) the haemodynamic response itself; and (4) the way in which this response is detected by an MRI scanner.</a:t>
            </a:r>
          </a:p>
          <a:p>
            <a:pPr marL="189280" indent="-187888">
              <a:lnSpc>
                <a:spcPct val="93000"/>
              </a:lnSpc>
              <a:spcBef>
                <a:spcPct val="0"/>
              </a:spcBef>
            </a:pPr>
            <a:endParaRPr lang="en-US" sz="1800">
              <a:latin typeface="Arial" charset="0"/>
              <a:cs typeface="Baekmuk Gulim" charset="0"/>
            </a:endParaRPr>
          </a:p>
          <a:p>
            <a:pPr marL="189280" indent="-187888">
              <a:lnSpc>
                <a:spcPct val="93000"/>
              </a:lnSpc>
              <a:spcBef>
                <a:spcPct val="0"/>
              </a:spcBef>
            </a:pPr>
            <a:endParaRPr lang="en-US" sz="1800">
              <a:latin typeface="Arial" charset="0"/>
              <a:cs typeface="Baekmuk Gulim" charset="0"/>
            </a:endParaRPr>
          </a:p>
          <a:p>
            <a:pPr marL="189280" indent="-187888">
              <a:lnSpc>
                <a:spcPct val="93000"/>
              </a:lnSpc>
              <a:spcBef>
                <a:spcPct val="0"/>
              </a:spcBef>
            </a:pPr>
            <a:endParaRPr lang="en-US" sz="800">
              <a:latin typeface="Arial" charset="0"/>
              <a:cs typeface="Baekmuk Gulim"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347CE6D-76DA-3442-BD59-2CD08C7B6DA3}" type="slidenum">
              <a:rPr lang="en-US"/>
              <a:pPr/>
              <a:t>19</a:t>
            </a:fld>
            <a:endParaRPr lang="en-US"/>
          </a:p>
        </p:txBody>
      </p:sp>
      <p:sp>
        <p:nvSpPr>
          <p:cNvPr id="6145" name="Text Box 1"/>
          <p:cNvSpPr txBox="1">
            <a:spLocks noGrp="1" noRot="1" noChangeAspect="1" noChangeArrowheads="1"/>
          </p:cNvSpPr>
          <p:nvPr>
            <p:ph type="sldImg"/>
          </p:nvPr>
        </p:nvSpPr>
        <p:spPr bwMode="auto">
          <a:xfrm>
            <a:off x="658813" y="652463"/>
            <a:ext cx="5734050" cy="32258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705674" y="4085271"/>
            <a:ext cx="5639632" cy="10331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6959" rIns="0" bIns="0"/>
          <a:lstStyle>
            <a:lvl1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9pPr>
          </a:lstStyle>
          <a:p>
            <a:pPr marL="189280" indent="-187888">
              <a:lnSpc>
                <a:spcPct val="93000"/>
              </a:lnSpc>
              <a:spcBef>
                <a:spcPct val="0"/>
              </a:spcBef>
            </a:pPr>
            <a:r>
              <a:rPr lang="en-US" sz="800">
                <a:latin typeface="Arial" charset="0"/>
                <a:cs typeface="Baekmuk Gulim" charset="0"/>
              </a:rPr>
              <a:t>The BOLD signal has several constituents: (1) the neuronal response to a stimulus or background modulation; (2) the complex relationship between neuronal activity and triggering a haemodynamic response (termed neurovascular coupling); (3) the haemodynamic response itself; and (4) the way in which this response is detected by an MRI scanner.</a:t>
            </a:r>
          </a:p>
          <a:p>
            <a:pPr marL="189280" indent="-187888">
              <a:lnSpc>
                <a:spcPct val="93000"/>
              </a:lnSpc>
              <a:spcBef>
                <a:spcPct val="0"/>
              </a:spcBef>
            </a:pPr>
            <a:endParaRPr lang="en-US" sz="1800">
              <a:latin typeface="Arial" charset="0"/>
              <a:cs typeface="Baekmuk Gulim" charset="0"/>
            </a:endParaRPr>
          </a:p>
          <a:p>
            <a:pPr marL="189280" indent="-187888">
              <a:lnSpc>
                <a:spcPct val="93000"/>
              </a:lnSpc>
              <a:spcBef>
                <a:spcPct val="0"/>
              </a:spcBef>
            </a:pPr>
            <a:endParaRPr lang="en-US" sz="1800">
              <a:latin typeface="Arial" charset="0"/>
              <a:cs typeface="Baekmuk Gulim" charset="0"/>
            </a:endParaRPr>
          </a:p>
          <a:p>
            <a:pPr marL="189280" indent="-187888">
              <a:lnSpc>
                <a:spcPct val="93000"/>
              </a:lnSpc>
              <a:spcBef>
                <a:spcPct val="0"/>
              </a:spcBef>
            </a:pPr>
            <a:endParaRPr lang="en-US" sz="800">
              <a:latin typeface="Arial" charset="0"/>
              <a:cs typeface="Baekmuk Gulim"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347CE6D-76DA-3442-BD59-2CD08C7B6DA3}" type="slidenum">
              <a:rPr lang="en-US"/>
              <a:pPr/>
              <a:t>20</a:t>
            </a:fld>
            <a:endParaRPr lang="en-US"/>
          </a:p>
        </p:txBody>
      </p:sp>
      <p:sp>
        <p:nvSpPr>
          <p:cNvPr id="6145" name="Text Box 1"/>
          <p:cNvSpPr txBox="1">
            <a:spLocks noGrp="1" noRot="1" noChangeAspect="1" noChangeArrowheads="1"/>
          </p:cNvSpPr>
          <p:nvPr>
            <p:ph type="sldImg"/>
          </p:nvPr>
        </p:nvSpPr>
        <p:spPr bwMode="auto">
          <a:xfrm>
            <a:off x="658813" y="652463"/>
            <a:ext cx="5734050" cy="32258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705674" y="4085271"/>
            <a:ext cx="5639632" cy="10331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6959" rIns="0" bIns="0"/>
          <a:lstStyle>
            <a:lvl1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9pPr>
          </a:lstStyle>
          <a:p>
            <a:pPr marL="189280" indent="-187888">
              <a:lnSpc>
                <a:spcPct val="93000"/>
              </a:lnSpc>
              <a:spcBef>
                <a:spcPct val="0"/>
              </a:spcBef>
            </a:pPr>
            <a:r>
              <a:rPr lang="en-US" sz="800">
                <a:latin typeface="Arial" charset="0"/>
                <a:cs typeface="Baekmuk Gulim" charset="0"/>
              </a:rPr>
              <a:t>The BOLD signal has several constituents: (1) the neuronal response to a stimulus or background modulation; (2) the complex relationship between neuronal activity and triggering a haemodynamic response (termed neurovascular coupling); (3) the haemodynamic response itself; and (4) the way in which this response is detected by an MRI scanner.</a:t>
            </a:r>
          </a:p>
          <a:p>
            <a:pPr marL="189280" indent="-187888">
              <a:lnSpc>
                <a:spcPct val="93000"/>
              </a:lnSpc>
              <a:spcBef>
                <a:spcPct val="0"/>
              </a:spcBef>
            </a:pPr>
            <a:endParaRPr lang="en-US" sz="1800">
              <a:latin typeface="Arial" charset="0"/>
              <a:cs typeface="Baekmuk Gulim" charset="0"/>
            </a:endParaRPr>
          </a:p>
          <a:p>
            <a:pPr marL="189280" indent="-187888">
              <a:lnSpc>
                <a:spcPct val="93000"/>
              </a:lnSpc>
              <a:spcBef>
                <a:spcPct val="0"/>
              </a:spcBef>
            </a:pPr>
            <a:endParaRPr lang="en-US" sz="1800">
              <a:latin typeface="Arial" charset="0"/>
              <a:cs typeface="Baekmuk Gulim" charset="0"/>
            </a:endParaRPr>
          </a:p>
          <a:p>
            <a:pPr marL="189280" indent="-187888">
              <a:lnSpc>
                <a:spcPct val="93000"/>
              </a:lnSpc>
              <a:spcBef>
                <a:spcPct val="0"/>
              </a:spcBef>
            </a:pPr>
            <a:endParaRPr lang="en-US" sz="800">
              <a:latin typeface="Arial" charset="0"/>
              <a:cs typeface="Baekmuk Gulim"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347CE6D-76DA-3442-BD59-2CD08C7B6DA3}" type="slidenum">
              <a:rPr lang="en-US"/>
              <a:pPr/>
              <a:t>26</a:t>
            </a:fld>
            <a:endParaRPr lang="en-US"/>
          </a:p>
        </p:txBody>
      </p:sp>
      <p:sp>
        <p:nvSpPr>
          <p:cNvPr id="6145" name="Text Box 1"/>
          <p:cNvSpPr txBox="1">
            <a:spLocks noGrp="1" noRot="1" noChangeAspect="1" noChangeArrowheads="1"/>
          </p:cNvSpPr>
          <p:nvPr>
            <p:ph type="sldImg"/>
          </p:nvPr>
        </p:nvSpPr>
        <p:spPr bwMode="auto">
          <a:xfrm>
            <a:off x="658813" y="652463"/>
            <a:ext cx="5734050" cy="32258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705674" y="4085271"/>
            <a:ext cx="5639632" cy="10331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6959" rIns="0" bIns="0"/>
          <a:lstStyle>
            <a:lvl1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9pPr>
          </a:lstStyle>
          <a:p>
            <a:pPr marL="189280" indent="-187888">
              <a:lnSpc>
                <a:spcPct val="93000"/>
              </a:lnSpc>
              <a:spcBef>
                <a:spcPct val="0"/>
              </a:spcBef>
            </a:pPr>
            <a:r>
              <a:rPr lang="en-US" sz="800">
                <a:latin typeface="Arial" charset="0"/>
                <a:cs typeface="Baekmuk Gulim" charset="0"/>
              </a:rPr>
              <a:t>The BOLD signal has several constituents: (1) the neuronal response to a stimulus or background modulation; (2) the complex relationship between neuronal activity and triggering a haemodynamic response (termed neurovascular coupling); (3) the haemodynamic response itself; and (4) the way in which this response is detected by an MRI scanner.</a:t>
            </a:r>
          </a:p>
          <a:p>
            <a:pPr marL="189280" indent="-187888">
              <a:lnSpc>
                <a:spcPct val="93000"/>
              </a:lnSpc>
              <a:spcBef>
                <a:spcPct val="0"/>
              </a:spcBef>
            </a:pPr>
            <a:endParaRPr lang="en-US" sz="1800">
              <a:latin typeface="Arial" charset="0"/>
              <a:cs typeface="Baekmuk Gulim" charset="0"/>
            </a:endParaRPr>
          </a:p>
          <a:p>
            <a:pPr marL="189280" indent="-187888">
              <a:lnSpc>
                <a:spcPct val="93000"/>
              </a:lnSpc>
              <a:spcBef>
                <a:spcPct val="0"/>
              </a:spcBef>
            </a:pPr>
            <a:endParaRPr lang="en-US" sz="1800">
              <a:latin typeface="Arial" charset="0"/>
              <a:cs typeface="Baekmuk Gulim" charset="0"/>
            </a:endParaRPr>
          </a:p>
          <a:p>
            <a:pPr marL="189280" indent="-187888">
              <a:lnSpc>
                <a:spcPct val="93000"/>
              </a:lnSpc>
              <a:spcBef>
                <a:spcPct val="0"/>
              </a:spcBef>
            </a:pPr>
            <a:endParaRPr lang="en-US" sz="800">
              <a:latin typeface="Arial" charset="0"/>
              <a:cs typeface="Baekmuk Gulim"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347CE6D-76DA-3442-BD59-2CD08C7B6DA3}" type="slidenum">
              <a:rPr lang="en-US"/>
              <a:pPr/>
              <a:t>31</a:t>
            </a:fld>
            <a:endParaRPr lang="en-US"/>
          </a:p>
        </p:txBody>
      </p:sp>
      <p:sp>
        <p:nvSpPr>
          <p:cNvPr id="6145" name="Text Box 1"/>
          <p:cNvSpPr txBox="1">
            <a:spLocks noGrp="1" noRot="1" noChangeAspect="1" noChangeArrowheads="1"/>
          </p:cNvSpPr>
          <p:nvPr>
            <p:ph type="sldImg"/>
          </p:nvPr>
        </p:nvSpPr>
        <p:spPr bwMode="auto">
          <a:xfrm>
            <a:off x="658813" y="652463"/>
            <a:ext cx="5734050" cy="32258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705674" y="4085271"/>
            <a:ext cx="5639632" cy="10331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6959" rIns="0" bIns="0"/>
          <a:lstStyle>
            <a:lvl1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9pPr>
          </a:lstStyle>
          <a:p>
            <a:pPr marL="189280" indent="-187888">
              <a:lnSpc>
                <a:spcPct val="93000"/>
              </a:lnSpc>
              <a:spcBef>
                <a:spcPct val="0"/>
              </a:spcBef>
            </a:pPr>
            <a:r>
              <a:rPr lang="en-US" sz="800">
                <a:latin typeface="Arial" charset="0"/>
                <a:cs typeface="Baekmuk Gulim" charset="0"/>
              </a:rPr>
              <a:t>The BOLD signal has several constituents: (1) the neuronal response to a stimulus or background modulation; (2) the complex relationship between neuronal activity and triggering a haemodynamic response (termed neurovascular coupling); (3) the haemodynamic response itself; and (4) the way in which this response is detected by an MRI scanner.</a:t>
            </a:r>
          </a:p>
          <a:p>
            <a:pPr marL="189280" indent="-187888">
              <a:lnSpc>
                <a:spcPct val="93000"/>
              </a:lnSpc>
              <a:spcBef>
                <a:spcPct val="0"/>
              </a:spcBef>
            </a:pPr>
            <a:endParaRPr lang="en-US" sz="1800">
              <a:latin typeface="Arial" charset="0"/>
              <a:cs typeface="Baekmuk Gulim" charset="0"/>
            </a:endParaRPr>
          </a:p>
          <a:p>
            <a:pPr marL="189280" indent="-187888">
              <a:lnSpc>
                <a:spcPct val="93000"/>
              </a:lnSpc>
              <a:spcBef>
                <a:spcPct val="0"/>
              </a:spcBef>
            </a:pPr>
            <a:endParaRPr lang="en-US" sz="1800">
              <a:latin typeface="Arial" charset="0"/>
              <a:cs typeface="Baekmuk Gulim" charset="0"/>
            </a:endParaRPr>
          </a:p>
          <a:p>
            <a:pPr marL="189280" indent="-187888">
              <a:lnSpc>
                <a:spcPct val="93000"/>
              </a:lnSpc>
              <a:spcBef>
                <a:spcPct val="0"/>
              </a:spcBef>
            </a:pPr>
            <a:endParaRPr lang="en-US" sz="800">
              <a:latin typeface="Arial" charset="0"/>
              <a:cs typeface="Baekmuk Gulim"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1" i="1" u="none" strike="noStrike" kern="1200" baseline="0" dirty="0" err="1">
                <a:solidFill>
                  <a:schemeClr val="tx1"/>
                </a:solidFill>
                <a:latin typeface="+mn-lt"/>
                <a:ea typeface="+mn-ea"/>
                <a:cs typeface="+mn-cs"/>
              </a:rPr>
              <a:t>PerfusionPerfusion</a:t>
            </a:r>
            <a:r>
              <a:rPr lang="en-US" sz="1200" b="0" i="0" u="none" strike="noStrike" kern="1200" baseline="0" dirty="0" err="1">
                <a:solidFill>
                  <a:schemeClr val="tx1"/>
                </a:solidFill>
                <a:latin typeface="+mn-lt"/>
                <a:ea typeface="+mn-ea"/>
                <a:cs typeface="+mn-cs"/>
              </a:rPr>
              <a:t>describes</a:t>
            </a:r>
            <a:r>
              <a:rPr lang="en-US" sz="1200" b="0" i="0" u="none" strike="noStrike" kern="1200" baseline="0" dirty="0">
                <a:solidFill>
                  <a:schemeClr val="tx1"/>
                </a:solidFill>
                <a:latin typeface="+mn-lt"/>
                <a:ea typeface="+mn-ea"/>
                <a:cs typeface="+mn-cs"/>
              </a:rPr>
              <a:t> nutritive delivery of arterial describes blood to a capillary tissue </a:t>
            </a:r>
            <a:r>
              <a:rPr lang="en-US" sz="1200" b="0" i="0" u="none" strike="noStrike" kern="1200" baseline="0" dirty="0" err="1">
                <a:solidFill>
                  <a:schemeClr val="tx1"/>
                </a:solidFill>
                <a:latin typeface="+mn-lt"/>
                <a:ea typeface="+mn-ea"/>
                <a:cs typeface="+mn-cs"/>
              </a:rPr>
              <a:t>bedblood</a:t>
            </a:r>
            <a:r>
              <a:rPr lang="en-US" sz="1200" b="0" i="0" u="none" strike="noStrike" kern="1200" baseline="0" dirty="0">
                <a:solidFill>
                  <a:schemeClr val="tx1"/>
                </a:solidFill>
                <a:latin typeface="+mn-lt"/>
                <a:ea typeface="+mn-ea"/>
                <a:cs typeface="+mn-cs"/>
              </a:rPr>
              <a:t> bed</a:t>
            </a:r>
          </a:p>
          <a:p>
            <a:r>
              <a:rPr lang="en-US" sz="1200" b="0" i="0" u="none" strike="noStrike" kern="1200" baseline="0" dirty="0">
                <a:solidFill>
                  <a:schemeClr val="tx1"/>
                </a:solidFill>
                <a:latin typeface="Wingdings"/>
                <a:ea typeface="+mn-ea"/>
                <a:cs typeface="+mn-cs"/>
              </a:rPr>
              <a:t>􀂄􀂄</a:t>
            </a:r>
            <a:r>
              <a:rPr lang="en-US" sz="1200" b="1" i="1" u="none" strike="noStrike" kern="1200" baseline="0" dirty="0" err="1">
                <a:solidFill>
                  <a:schemeClr val="tx1"/>
                </a:solidFill>
                <a:latin typeface="+mn-lt"/>
                <a:ea typeface="+mn-ea"/>
                <a:cs typeface="+mn-cs"/>
              </a:rPr>
              <a:t>CBFCBF</a:t>
            </a:r>
            <a:r>
              <a:rPr lang="en-US" sz="1200" b="0" i="0" u="none" strike="noStrike" kern="1200" baseline="0" dirty="0" err="1">
                <a:solidFill>
                  <a:schemeClr val="tx1"/>
                </a:solidFill>
                <a:latin typeface="+mn-lt"/>
                <a:ea typeface="+mn-ea"/>
                <a:cs typeface="+mn-cs"/>
              </a:rPr>
              <a:t>is</a:t>
            </a:r>
            <a:r>
              <a:rPr lang="en-US" sz="1200" b="0" i="0" u="none" strike="noStrike" kern="1200" baseline="0" dirty="0">
                <a:solidFill>
                  <a:schemeClr val="tx1"/>
                </a:solidFill>
                <a:latin typeface="+mn-lt"/>
                <a:ea typeface="+mn-ea"/>
                <a:cs typeface="+mn-cs"/>
              </a:rPr>
              <a:t> the rate of delivery of arterial blood to is capillary beds of particular mass (or volume)</a:t>
            </a:r>
          </a:p>
          <a:p>
            <a:r>
              <a:rPr lang="en-US" sz="1200" b="0" i="0" u="none" strike="noStrike" kern="1200" baseline="0" dirty="0">
                <a:solidFill>
                  <a:schemeClr val="tx1"/>
                </a:solidFill>
                <a:latin typeface="Wingdings"/>
                <a:ea typeface="+mn-ea"/>
                <a:cs typeface="+mn-cs"/>
              </a:rPr>
              <a:t>􀂄􀂄</a:t>
            </a:r>
            <a:r>
              <a:rPr lang="en-US" sz="1200" b="1" i="1" u="none" strike="noStrike" kern="1200" baseline="0" dirty="0">
                <a:solidFill>
                  <a:schemeClr val="tx1"/>
                </a:solidFill>
                <a:latin typeface="+mn-lt"/>
                <a:ea typeface="+mn-ea"/>
                <a:cs typeface="+mn-cs"/>
              </a:rPr>
              <a:t>CBVCBV</a:t>
            </a:r>
            <a:r>
              <a:rPr lang="en-US" sz="1200" b="0" i="0" u="none" strike="noStrike" kern="1200" baseline="0" dirty="0">
                <a:solidFill>
                  <a:schemeClr val="tx1"/>
                </a:solidFill>
                <a:latin typeface="+mn-lt"/>
                <a:ea typeface="+mn-ea"/>
                <a:cs typeface="+mn-cs"/>
              </a:rPr>
              <a:t>(cerebral blood volume) is the faction of (the tissue volume occupied by </a:t>
            </a:r>
            <a:r>
              <a:rPr lang="en-US" sz="1200" b="0" i="0" u="none" strike="noStrike" kern="1200" baseline="0" dirty="0" err="1">
                <a:solidFill>
                  <a:schemeClr val="tx1"/>
                </a:solidFill>
                <a:latin typeface="+mn-lt"/>
                <a:ea typeface="+mn-ea"/>
                <a:cs typeface="+mn-cs"/>
              </a:rPr>
              <a:t>microvesselsmicrovessels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Wingdings"/>
                <a:ea typeface="+mn-ea"/>
                <a:cs typeface="+mn-cs"/>
              </a:rPr>
              <a:t>􀂄􀂄</a:t>
            </a:r>
            <a:r>
              <a:rPr lang="en-US" sz="1200" b="1" i="1" u="none" strike="noStrike" kern="1200" baseline="0" dirty="0">
                <a:solidFill>
                  <a:schemeClr val="tx1"/>
                </a:solidFill>
                <a:latin typeface="+mn-lt"/>
                <a:ea typeface="+mn-ea"/>
                <a:cs typeface="+mn-cs"/>
              </a:rPr>
              <a:t>Mean transit time </a:t>
            </a:r>
            <a:r>
              <a:rPr lang="en-US" sz="1200" b="0" i="0" u="none" strike="noStrike" kern="1200" baseline="0" dirty="0" err="1">
                <a:solidFill>
                  <a:schemeClr val="tx1"/>
                </a:solidFill>
                <a:latin typeface="+mn-lt"/>
                <a:ea typeface="+mn-ea"/>
                <a:cs typeface="+mn-cs"/>
              </a:rPr>
              <a:t>ττ</a:t>
            </a:r>
            <a:r>
              <a:rPr lang="en-US" sz="1200" b="0" i="0" u="none" strike="noStrike" kern="1200" baseline="0" dirty="0">
                <a:solidFill>
                  <a:schemeClr val="tx1"/>
                </a:solidFill>
                <a:latin typeface="+mn-lt"/>
                <a:ea typeface="+mn-ea"/>
                <a:cs typeface="+mn-cs"/>
              </a:rPr>
              <a:t>) is the time it takes blood ) to flow through a defined volume; </a:t>
            </a:r>
            <a:r>
              <a:rPr lang="en-US" sz="1200" b="0" i="0" u="none" strike="noStrike" kern="1200" baseline="0" dirty="0" err="1">
                <a:solidFill>
                  <a:schemeClr val="tx1"/>
                </a:solidFill>
                <a:latin typeface="+mn-lt"/>
                <a:ea typeface="+mn-ea"/>
                <a:cs typeface="+mn-cs"/>
              </a:rPr>
              <a:t>ττ</a:t>
            </a:r>
            <a:r>
              <a:rPr lang="en-US" sz="1200" b="0" i="0" u="none" strike="noStrike" kern="1200" baseline="0" dirty="0">
                <a:solidFill>
                  <a:schemeClr val="tx1"/>
                </a:solidFill>
                <a:latin typeface="+mn-lt"/>
                <a:ea typeface="+mn-ea"/>
                <a:cs typeface="+mn-cs"/>
              </a:rPr>
              <a:t>= CBV/CBF= CBF(</a:t>
            </a:r>
          </a:p>
          <a:p>
            <a:endParaRPr lang="en-US" dirty="0"/>
          </a:p>
        </p:txBody>
      </p:sp>
      <p:sp>
        <p:nvSpPr>
          <p:cNvPr id="4" name="Slide Number Placeholder 3"/>
          <p:cNvSpPr>
            <a:spLocks noGrp="1"/>
          </p:cNvSpPr>
          <p:nvPr>
            <p:ph type="sldNum" sz="quarter" idx="10"/>
          </p:nvPr>
        </p:nvSpPr>
        <p:spPr/>
        <p:txBody>
          <a:bodyPr/>
          <a:lstStyle/>
          <a:p>
            <a:fld id="{43EE30FB-6252-E048-9BED-014EBAE4C53D}" type="slidenum">
              <a:rPr lang="en-US" smtClean="0"/>
              <a:t>32</a:t>
            </a:fld>
            <a:endParaRPr lang="en-US"/>
          </a:p>
        </p:txBody>
      </p:sp>
    </p:spTree>
    <p:extLst>
      <p:ext uri="{BB962C8B-B14F-4D97-AF65-F5344CB8AC3E}">
        <p14:creationId xmlns:p14="http://schemas.microsoft.com/office/powerpoint/2010/main" val="3290148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Flow</a:t>
            </a:r>
            <a:r>
              <a:rPr lang="en-US" baseline="0" dirty="0"/>
              <a:t> = volume/time</a:t>
            </a:r>
          </a:p>
          <a:p>
            <a:endParaRPr lang="en-US" baseline="0" dirty="0"/>
          </a:p>
          <a:p>
            <a:r>
              <a:rPr lang="en-US" baseline="0" dirty="0"/>
              <a:t>CBF_MRI somewhat different</a:t>
            </a:r>
          </a:p>
          <a:p>
            <a:r>
              <a:rPr lang="en-US" baseline="0" dirty="0"/>
              <a:t>Flow to capillaries in imaging volume</a:t>
            </a:r>
            <a:endParaRPr lang="en-US" dirty="0"/>
          </a:p>
        </p:txBody>
      </p:sp>
      <p:sp>
        <p:nvSpPr>
          <p:cNvPr id="4" name="Slide Number Placeholder 3"/>
          <p:cNvSpPr>
            <a:spLocks noGrp="1"/>
          </p:cNvSpPr>
          <p:nvPr>
            <p:ph type="sldNum" sz="quarter" idx="10"/>
          </p:nvPr>
        </p:nvSpPr>
        <p:spPr/>
        <p:txBody>
          <a:bodyPr/>
          <a:lstStyle/>
          <a:p>
            <a:fld id="{43EE30FB-6252-E048-9BED-014EBAE4C53D}" type="slidenum">
              <a:rPr lang="en-US" smtClean="0"/>
              <a:t>33</a:t>
            </a:fld>
            <a:endParaRPr lang="en-US"/>
          </a:p>
        </p:txBody>
      </p:sp>
    </p:spTree>
    <p:extLst>
      <p:ext uri="{BB962C8B-B14F-4D97-AF65-F5344CB8AC3E}">
        <p14:creationId xmlns:p14="http://schemas.microsoft.com/office/powerpoint/2010/main" val="3912554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Flow</a:t>
            </a:r>
            <a:r>
              <a:rPr lang="en-US" baseline="0" dirty="0"/>
              <a:t> = volume/time</a:t>
            </a:r>
          </a:p>
          <a:p>
            <a:endParaRPr lang="en-US" baseline="0" dirty="0"/>
          </a:p>
          <a:p>
            <a:r>
              <a:rPr lang="en-US" baseline="0" dirty="0"/>
              <a:t>CBF_MRI somewhat different</a:t>
            </a:r>
          </a:p>
          <a:p>
            <a:r>
              <a:rPr lang="en-US" baseline="0" dirty="0"/>
              <a:t>Flow to capillaries in imaging volume</a:t>
            </a:r>
            <a:endParaRPr lang="en-US" dirty="0"/>
          </a:p>
        </p:txBody>
      </p:sp>
      <p:sp>
        <p:nvSpPr>
          <p:cNvPr id="4" name="Slide Number Placeholder 3"/>
          <p:cNvSpPr>
            <a:spLocks noGrp="1"/>
          </p:cNvSpPr>
          <p:nvPr>
            <p:ph type="sldNum" sz="quarter" idx="10"/>
          </p:nvPr>
        </p:nvSpPr>
        <p:spPr/>
        <p:txBody>
          <a:bodyPr/>
          <a:lstStyle/>
          <a:p>
            <a:fld id="{43EE30FB-6252-E048-9BED-014EBAE4C53D}" type="slidenum">
              <a:rPr lang="en-US" smtClean="0"/>
              <a:t>34</a:t>
            </a:fld>
            <a:endParaRPr lang="en-US"/>
          </a:p>
        </p:txBody>
      </p:sp>
    </p:spTree>
    <p:extLst>
      <p:ext uri="{BB962C8B-B14F-4D97-AF65-F5344CB8AC3E}">
        <p14:creationId xmlns:p14="http://schemas.microsoft.com/office/powerpoint/2010/main" val="3912554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Flow</a:t>
            </a:r>
            <a:r>
              <a:rPr lang="en-US" baseline="0" dirty="0"/>
              <a:t> = volume/time</a:t>
            </a:r>
          </a:p>
          <a:p>
            <a:endParaRPr lang="en-US" baseline="0" dirty="0"/>
          </a:p>
          <a:p>
            <a:r>
              <a:rPr lang="en-US" baseline="0" dirty="0"/>
              <a:t>CBF_MRI somewhat different</a:t>
            </a:r>
          </a:p>
          <a:p>
            <a:r>
              <a:rPr lang="en-US" baseline="0" dirty="0"/>
              <a:t>Flow to capillaries in imaging volume</a:t>
            </a:r>
            <a:endParaRPr lang="en-US" dirty="0"/>
          </a:p>
        </p:txBody>
      </p:sp>
      <p:sp>
        <p:nvSpPr>
          <p:cNvPr id="4" name="Slide Number Placeholder 3"/>
          <p:cNvSpPr>
            <a:spLocks noGrp="1"/>
          </p:cNvSpPr>
          <p:nvPr>
            <p:ph type="sldNum" sz="quarter" idx="10"/>
          </p:nvPr>
        </p:nvSpPr>
        <p:spPr/>
        <p:txBody>
          <a:bodyPr/>
          <a:lstStyle/>
          <a:p>
            <a:fld id="{43EE30FB-6252-E048-9BED-014EBAE4C53D}" type="slidenum">
              <a:rPr lang="en-US" smtClean="0"/>
              <a:t>35</a:t>
            </a:fld>
            <a:endParaRPr lang="en-US"/>
          </a:p>
        </p:txBody>
      </p:sp>
    </p:spTree>
    <p:extLst>
      <p:ext uri="{BB962C8B-B14F-4D97-AF65-F5344CB8AC3E}">
        <p14:creationId xmlns:p14="http://schemas.microsoft.com/office/powerpoint/2010/main" val="3912554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6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09600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7" name="Picture Placeholder 6"/>
          <p:cNvSpPr>
            <a:spLocks noGrp="1"/>
          </p:cNvSpPr>
          <p:nvPr>
            <p:ph type="pic" sz="quarter" idx="13"/>
          </p:nvPr>
        </p:nvSpPr>
        <p:spPr>
          <a:xfrm>
            <a:off x="6096000"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223899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7" name="Picture Placeholder 6"/>
          <p:cNvSpPr>
            <a:spLocks noGrp="1"/>
          </p:cNvSpPr>
          <p:nvPr>
            <p:ph type="pic" sz="quarter" idx="12"/>
          </p:nvPr>
        </p:nvSpPr>
        <p:spPr>
          <a:xfrm>
            <a:off x="0"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1984982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477779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710616" y="0"/>
            <a:ext cx="4481383" cy="6858000"/>
          </a:xfrm>
          <a:custGeom>
            <a:avLst/>
            <a:gdLst>
              <a:gd name="connsiteX0" fmla="*/ 0 w 4481383"/>
              <a:gd name="connsiteY0" fmla="*/ 0 h 6858000"/>
              <a:gd name="connsiteX1" fmla="*/ 4481383 w 4481383"/>
              <a:gd name="connsiteY1" fmla="*/ 0 h 6858000"/>
              <a:gd name="connsiteX2" fmla="*/ 4481383 w 4481383"/>
              <a:gd name="connsiteY2" fmla="*/ 6858000 h 6858000"/>
              <a:gd name="connsiteX3" fmla="*/ 0 w 44813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81383" h="6858000">
                <a:moveTo>
                  <a:pt x="0" y="0"/>
                </a:moveTo>
                <a:lnTo>
                  <a:pt x="4481383" y="0"/>
                </a:lnTo>
                <a:lnTo>
                  <a:pt x="4481383"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970426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4481383" cy="6858000"/>
          </a:xfrm>
          <a:custGeom>
            <a:avLst/>
            <a:gdLst>
              <a:gd name="connsiteX0" fmla="*/ 0 w 4481383"/>
              <a:gd name="connsiteY0" fmla="*/ 0 h 6858000"/>
              <a:gd name="connsiteX1" fmla="*/ 4481383 w 4481383"/>
              <a:gd name="connsiteY1" fmla="*/ 0 h 6858000"/>
              <a:gd name="connsiteX2" fmla="*/ 4481383 w 4481383"/>
              <a:gd name="connsiteY2" fmla="*/ 6858000 h 6858000"/>
              <a:gd name="connsiteX3" fmla="*/ 0 w 44813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81383" h="6858000">
                <a:moveTo>
                  <a:pt x="0" y="0"/>
                </a:moveTo>
                <a:lnTo>
                  <a:pt x="4481383" y="0"/>
                </a:lnTo>
                <a:lnTo>
                  <a:pt x="4481383"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391909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0" y="0"/>
            <a:ext cx="5206738" cy="6858000"/>
          </a:xfrm>
          <a:custGeom>
            <a:avLst/>
            <a:gdLst>
              <a:gd name="connsiteX0" fmla="*/ 0 w 5206738"/>
              <a:gd name="connsiteY0" fmla="*/ 0 h 6858000"/>
              <a:gd name="connsiteX1" fmla="*/ 5206738 w 5206738"/>
              <a:gd name="connsiteY1" fmla="*/ 0 h 6858000"/>
              <a:gd name="connsiteX2" fmla="*/ 5206738 w 5206738"/>
              <a:gd name="connsiteY2" fmla="*/ 6858000 h 6858000"/>
              <a:gd name="connsiteX3" fmla="*/ 0 w 52067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06738" h="6858000">
                <a:moveTo>
                  <a:pt x="0" y="0"/>
                </a:moveTo>
                <a:lnTo>
                  <a:pt x="5206738" y="0"/>
                </a:lnTo>
                <a:lnTo>
                  <a:pt x="5206738"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709692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855309" y="0"/>
            <a:ext cx="4481383" cy="6858000"/>
          </a:xfrm>
          <a:custGeom>
            <a:avLst/>
            <a:gdLst>
              <a:gd name="connsiteX0" fmla="*/ 0 w 4481383"/>
              <a:gd name="connsiteY0" fmla="*/ 0 h 6858000"/>
              <a:gd name="connsiteX1" fmla="*/ 4481383 w 4481383"/>
              <a:gd name="connsiteY1" fmla="*/ 0 h 6858000"/>
              <a:gd name="connsiteX2" fmla="*/ 4481383 w 4481383"/>
              <a:gd name="connsiteY2" fmla="*/ 6858000 h 6858000"/>
              <a:gd name="connsiteX3" fmla="*/ 0 w 44813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81383" h="6858000">
                <a:moveTo>
                  <a:pt x="0" y="0"/>
                </a:moveTo>
                <a:lnTo>
                  <a:pt x="4481383" y="0"/>
                </a:lnTo>
                <a:lnTo>
                  <a:pt x="4481383"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784470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5334000" y="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22" name="Picture Placeholder 21"/>
          <p:cNvSpPr>
            <a:spLocks noGrp="1"/>
          </p:cNvSpPr>
          <p:nvPr>
            <p:ph type="pic" sz="quarter" idx="11"/>
          </p:nvPr>
        </p:nvSpPr>
        <p:spPr>
          <a:xfrm>
            <a:off x="8763000" y="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23" name="Picture Placeholder 22"/>
          <p:cNvSpPr>
            <a:spLocks noGrp="1"/>
          </p:cNvSpPr>
          <p:nvPr>
            <p:ph type="pic" sz="quarter" idx="12"/>
          </p:nvPr>
        </p:nvSpPr>
        <p:spPr>
          <a:xfrm>
            <a:off x="5334000" y="342900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24" name="Picture Placeholder 23"/>
          <p:cNvSpPr>
            <a:spLocks noGrp="1"/>
          </p:cNvSpPr>
          <p:nvPr>
            <p:ph type="pic" sz="quarter" idx="13"/>
          </p:nvPr>
        </p:nvSpPr>
        <p:spPr>
          <a:xfrm>
            <a:off x="8763000" y="342900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1177019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4009198" y="1076335"/>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
        <p:nvSpPr>
          <p:cNvPr id="20" name="Picture Placeholder 19"/>
          <p:cNvSpPr>
            <a:spLocks noGrp="1"/>
          </p:cNvSpPr>
          <p:nvPr>
            <p:ph type="pic" sz="quarter" idx="11"/>
          </p:nvPr>
        </p:nvSpPr>
        <p:spPr>
          <a:xfrm>
            <a:off x="6427439" y="1076335"/>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
        <p:nvSpPr>
          <p:cNvPr id="21" name="Picture Placeholder 20"/>
          <p:cNvSpPr>
            <a:spLocks noGrp="1"/>
          </p:cNvSpPr>
          <p:nvPr>
            <p:ph type="pic" sz="quarter" idx="12"/>
          </p:nvPr>
        </p:nvSpPr>
        <p:spPr>
          <a:xfrm>
            <a:off x="8845680" y="1076335"/>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
        <p:nvSpPr>
          <p:cNvPr id="22" name="Picture Placeholder 21"/>
          <p:cNvSpPr>
            <a:spLocks noGrp="1"/>
          </p:cNvSpPr>
          <p:nvPr>
            <p:ph type="pic" sz="quarter" idx="13"/>
          </p:nvPr>
        </p:nvSpPr>
        <p:spPr>
          <a:xfrm>
            <a:off x="4009198" y="3488917"/>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
        <p:nvSpPr>
          <p:cNvPr id="23" name="Picture Placeholder 22"/>
          <p:cNvSpPr>
            <a:spLocks noGrp="1"/>
          </p:cNvSpPr>
          <p:nvPr>
            <p:ph type="pic" sz="quarter" idx="14"/>
          </p:nvPr>
        </p:nvSpPr>
        <p:spPr>
          <a:xfrm>
            <a:off x="6427439" y="3488917"/>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
        <p:nvSpPr>
          <p:cNvPr id="24" name="Picture Placeholder 23"/>
          <p:cNvSpPr>
            <a:spLocks noGrp="1"/>
          </p:cNvSpPr>
          <p:nvPr>
            <p:ph type="pic" sz="quarter" idx="15"/>
          </p:nvPr>
        </p:nvSpPr>
        <p:spPr>
          <a:xfrm>
            <a:off x="8845680" y="3488917"/>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Tree>
    <p:extLst>
      <p:ext uri="{BB962C8B-B14F-4D97-AF65-F5344CB8AC3E}">
        <p14:creationId xmlns:p14="http://schemas.microsoft.com/office/powerpoint/2010/main" val="17684490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3363686" y="358346"/>
            <a:ext cx="6226629" cy="3527854"/>
          </a:xfrm>
          <a:custGeom>
            <a:avLst/>
            <a:gdLst>
              <a:gd name="connsiteX0" fmla="*/ 0 w 6226629"/>
              <a:gd name="connsiteY0" fmla="*/ 0 h 3527854"/>
              <a:gd name="connsiteX1" fmla="*/ 6226629 w 6226629"/>
              <a:gd name="connsiteY1" fmla="*/ 0 h 3527854"/>
              <a:gd name="connsiteX2" fmla="*/ 6226629 w 6226629"/>
              <a:gd name="connsiteY2" fmla="*/ 3527854 h 3527854"/>
              <a:gd name="connsiteX3" fmla="*/ 0 w 6226629"/>
              <a:gd name="connsiteY3" fmla="*/ 3527854 h 3527854"/>
            </a:gdLst>
            <a:ahLst/>
            <a:cxnLst>
              <a:cxn ang="0">
                <a:pos x="connsiteX0" y="connsiteY0"/>
              </a:cxn>
              <a:cxn ang="0">
                <a:pos x="connsiteX1" y="connsiteY1"/>
              </a:cxn>
              <a:cxn ang="0">
                <a:pos x="connsiteX2" y="connsiteY2"/>
              </a:cxn>
              <a:cxn ang="0">
                <a:pos x="connsiteX3" y="connsiteY3"/>
              </a:cxn>
            </a:cxnLst>
            <a:rect l="l" t="t" r="r" b="b"/>
            <a:pathLst>
              <a:path w="6226629" h="3527854">
                <a:moveTo>
                  <a:pt x="0" y="0"/>
                </a:moveTo>
                <a:lnTo>
                  <a:pt x="6226629" y="0"/>
                </a:lnTo>
                <a:lnTo>
                  <a:pt x="6226629" y="3527854"/>
                </a:lnTo>
                <a:lnTo>
                  <a:pt x="0" y="3527854"/>
                </a:lnTo>
                <a:close/>
              </a:path>
            </a:pathLst>
          </a:custGeom>
        </p:spPr>
        <p:txBody>
          <a:bodyPr wrap="square">
            <a:noAutofit/>
          </a:bodyPr>
          <a:lstStyle/>
          <a:p>
            <a:endParaRPr lang="en-US"/>
          </a:p>
        </p:txBody>
      </p:sp>
      <p:sp>
        <p:nvSpPr>
          <p:cNvPr id="17" name="Picture Placeholder 16"/>
          <p:cNvSpPr>
            <a:spLocks noGrp="1"/>
          </p:cNvSpPr>
          <p:nvPr>
            <p:ph type="pic" sz="quarter" idx="11"/>
          </p:nvPr>
        </p:nvSpPr>
        <p:spPr>
          <a:xfrm>
            <a:off x="5312230" y="4037717"/>
            <a:ext cx="4278084" cy="3429883"/>
          </a:xfrm>
          <a:custGeom>
            <a:avLst/>
            <a:gdLst>
              <a:gd name="connsiteX0" fmla="*/ 0 w 4278084"/>
              <a:gd name="connsiteY0" fmla="*/ 0 h 3429883"/>
              <a:gd name="connsiteX1" fmla="*/ 4278084 w 4278084"/>
              <a:gd name="connsiteY1" fmla="*/ 0 h 3429883"/>
              <a:gd name="connsiteX2" fmla="*/ 4278084 w 4278084"/>
              <a:gd name="connsiteY2" fmla="*/ 3429883 h 3429883"/>
              <a:gd name="connsiteX3" fmla="*/ 0 w 4278084"/>
              <a:gd name="connsiteY3" fmla="*/ 3429883 h 3429883"/>
            </a:gdLst>
            <a:ahLst/>
            <a:cxnLst>
              <a:cxn ang="0">
                <a:pos x="connsiteX0" y="connsiteY0"/>
              </a:cxn>
              <a:cxn ang="0">
                <a:pos x="connsiteX1" y="connsiteY1"/>
              </a:cxn>
              <a:cxn ang="0">
                <a:pos x="connsiteX2" y="connsiteY2"/>
              </a:cxn>
              <a:cxn ang="0">
                <a:pos x="connsiteX3" y="connsiteY3"/>
              </a:cxn>
            </a:cxnLst>
            <a:rect l="l" t="t" r="r" b="b"/>
            <a:pathLst>
              <a:path w="4278084" h="3429883">
                <a:moveTo>
                  <a:pt x="0" y="0"/>
                </a:moveTo>
                <a:lnTo>
                  <a:pt x="4278084" y="0"/>
                </a:lnTo>
                <a:lnTo>
                  <a:pt x="4278084" y="3429883"/>
                </a:lnTo>
                <a:lnTo>
                  <a:pt x="0" y="3429883"/>
                </a:lnTo>
                <a:close/>
              </a:path>
            </a:pathLst>
          </a:custGeom>
        </p:spPr>
        <p:txBody>
          <a:bodyPr wrap="square">
            <a:noAutofit/>
          </a:bodyPr>
          <a:lstStyle/>
          <a:p>
            <a:endParaRPr lang="en-US"/>
          </a:p>
        </p:txBody>
      </p:sp>
      <p:sp>
        <p:nvSpPr>
          <p:cNvPr id="19" name="Picture Placeholder 18"/>
          <p:cNvSpPr>
            <a:spLocks noGrp="1"/>
          </p:cNvSpPr>
          <p:nvPr>
            <p:ph type="pic" sz="quarter" idx="12"/>
          </p:nvPr>
        </p:nvSpPr>
        <p:spPr>
          <a:xfrm>
            <a:off x="9744143" y="2219803"/>
            <a:ext cx="2447857" cy="3429883"/>
          </a:xfrm>
          <a:custGeom>
            <a:avLst/>
            <a:gdLst>
              <a:gd name="connsiteX0" fmla="*/ 0 w 2447857"/>
              <a:gd name="connsiteY0" fmla="*/ 0 h 3429883"/>
              <a:gd name="connsiteX1" fmla="*/ 2447857 w 2447857"/>
              <a:gd name="connsiteY1" fmla="*/ 0 h 3429883"/>
              <a:gd name="connsiteX2" fmla="*/ 2447857 w 2447857"/>
              <a:gd name="connsiteY2" fmla="*/ 3429883 h 3429883"/>
              <a:gd name="connsiteX3" fmla="*/ 0 w 2447857"/>
              <a:gd name="connsiteY3" fmla="*/ 3429883 h 3429883"/>
            </a:gdLst>
            <a:ahLst/>
            <a:cxnLst>
              <a:cxn ang="0">
                <a:pos x="connsiteX0" y="connsiteY0"/>
              </a:cxn>
              <a:cxn ang="0">
                <a:pos x="connsiteX1" y="connsiteY1"/>
              </a:cxn>
              <a:cxn ang="0">
                <a:pos x="connsiteX2" y="connsiteY2"/>
              </a:cxn>
              <a:cxn ang="0">
                <a:pos x="connsiteX3" y="connsiteY3"/>
              </a:cxn>
            </a:cxnLst>
            <a:rect l="l" t="t" r="r" b="b"/>
            <a:pathLst>
              <a:path w="2447857" h="3429883">
                <a:moveTo>
                  <a:pt x="0" y="0"/>
                </a:moveTo>
                <a:lnTo>
                  <a:pt x="2447857" y="0"/>
                </a:lnTo>
                <a:lnTo>
                  <a:pt x="2447857" y="3429883"/>
                </a:lnTo>
                <a:lnTo>
                  <a:pt x="0" y="3429883"/>
                </a:lnTo>
                <a:close/>
              </a:path>
            </a:pathLst>
          </a:custGeom>
        </p:spPr>
        <p:txBody>
          <a:bodyPr wrap="square">
            <a:noAutofit/>
          </a:bodyPr>
          <a:lstStyle/>
          <a:p>
            <a:endParaRPr lang="en-US"/>
          </a:p>
        </p:txBody>
      </p:sp>
      <p:sp>
        <p:nvSpPr>
          <p:cNvPr id="18" name="Picture Placeholder 17"/>
          <p:cNvSpPr>
            <a:spLocks noGrp="1"/>
          </p:cNvSpPr>
          <p:nvPr>
            <p:ph type="pic" sz="quarter" idx="13"/>
          </p:nvPr>
        </p:nvSpPr>
        <p:spPr>
          <a:xfrm>
            <a:off x="9744143" y="358346"/>
            <a:ext cx="2447857" cy="1709940"/>
          </a:xfrm>
          <a:custGeom>
            <a:avLst/>
            <a:gdLst>
              <a:gd name="connsiteX0" fmla="*/ 0 w 2447857"/>
              <a:gd name="connsiteY0" fmla="*/ 0 h 1709940"/>
              <a:gd name="connsiteX1" fmla="*/ 2447857 w 2447857"/>
              <a:gd name="connsiteY1" fmla="*/ 0 h 1709940"/>
              <a:gd name="connsiteX2" fmla="*/ 2447857 w 2447857"/>
              <a:gd name="connsiteY2" fmla="*/ 1709940 h 1709940"/>
              <a:gd name="connsiteX3" fmla="*/ 0 w 2447857"/>
              <a:gd name="connsiteY3" fmla="*/ 1709940 h 1709940"/>
            </a:gdLst>
            <a:ahLst/>
            <a:cxnLst>
              <a:cxn ang="0">
                <a:pos x="connsiteX0" y="connsiteY0"/>
              </a:cxn>
              <a:cxn ang="0">
                <a:pos x="connsiteX1" y="connsiteY1"/>
              </a:cxn>
              <a:cxn ang="0">
                <a:pos x="connsiteX2" y="connsiteY2"/>
              </a:cxn>
              <a:cxn ang="0">
                <a:pos x="connsiteX3" y="connsiteY3"/>
              </a:cxn>
            </a:cxnLst>
            <a:rect l="l" t="t" r="r" b="b"/>
            <a:pathLst>
              <a:path w="2447857" h="1709940">
                <a:moveTo>
                  <a:pt x="0" y="0"/>
                </a:moveTo>
                <a:lnTo>
                  <a:pt x="2447857" y="0"/>
                </a:lnTo>
                <a:lnTo>
                  <a:pt x="2447857" y="1709940"/>
                </a:lnTo>
                <a:lnTo>
                  <a:pt x="0" y="1709940"/>
                </a:lnTo>
                <a:close/>
              </a:path>
            </a:pathLst>
          </a:custGeom>
        </p:spPr>
        <p:txBody>
          <a:bodyPr wrap="square">
            <a:noAutofit/>
          </a:bodyPr>
          <a:lstStyle/>
          <a:p>
            <a:endParaRPr lang="en-US"/>
          </a:p>
        </p:txBody>
      </p:sp>
    </p:spTree>
    <p:extLst>
      <p:ext uri="{BB962C8B-B14F-4D97-AF65-F5344CB8AC3E}">
        <p14:creationId xmlns:p14="http://schemas.microsoft.com/office/powerpoint/2010/main" val="482784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20"/>
          <p:cNvSpPr>
            <a:spLocks noGrp="1"/>
          </p:cNvSpPr>
          <p:nvPr>
            <p:ph type="body" sz="quarter" idx="14"/>
          </p:nvPr>
        </p:nvSpPr>
        <p:spPr>
          <a:xfrm>
            <a:off x="656309" y="6127359"/>
            <a:ext cx="2167799" cy="730641"/>
          </a:xfrm>
        </p:spPr>
        <p:txBody>
          <a:bodyPr/>
          <a:lstStyle>
            <a:lvl1pPr>
              <a:defRPr i="1">
                <a:solidFill>
                  <a:srgbClr val="FFFFFF"/>
                </a:solidFill>
              </a:defRPr>
            </a:lvl1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19" name="Text Placeholder 18"/>
          <p:cNvSpPr>
            <a:spLocks noGrp="1"/>
          </p:cNvSpPr>
          <p:nvPr>
            <p:ph type="body" sz="quarter" idx="13" hasCustomPrompt="1"/>
          </p:nvPr>
        </p:nvSpPr>
        <p:spPr>
          <a:xfrm>
            <a:off x="788204" y="1704142"/>
            <a:ext cx="10697991" cy="1208087"/>
          </a:xfrm>
        </p:spPr>
        <p:txBody>
          <a:bodyPr/>
          <a:lstStyle>
            <a:lvl1pPr algn="ctr">
              <a:defRPr sz="7200">
                <a:solidFill>
                  <a:schemeClr val="bg1"/>
                </a:solidFill>
                <a:latin typeface="Nexa Bold"/>
                <a:cs typeface="Nexa Bold"/>
              </a:defRPr>
            </a:lvl1pPr>
            <a:lvl2pPr algn="ctr">
              <a:defRPr sz="7200">
                <a:solidFill>
                  <a:schemeClr val="bg1"/>
                </a:solidFill>
                <a:latin typeface="Nexa Bold"/>
                <a:cs typeface="Nexa Bold"/>
              </a:defRPr>
            </a:lvl2pPr>
            <a:lvl3pPr algn="ctr">
              <a:defRPr sz="7200">
                <a:solidFill>
                  <a:schemeClr val="bg1"/>
                </a:solidFill>
                <a:latin typeface="Nexa Bold"/>
                <a:cs typeface="Nexa Bold"/>
              </a:defRPr>
            </a:lvl3pPr>
            <a:lvl4pPr algn="ctr">
              <a:defRPr sz="7200">
                <a:solidFill>
                  <a:schemeClr val="bg1"/>
                </a:solidFill>
                <a:latin typeface="Nexa Bold"/>
                <a:cs typeface="Nexa Bold"/>
              </a:defRPr>
            </a:lvl4pPr>
            <a:lvl5pPr algn="ctr">
              <a:defRPr sz="7200">
                <a:solidFill>
                  <a:schemeClr val="bg1"/>
                </a:solidFill>
                <a:latin typeface="Nexa Bold"/>
                <a:cs typeface="Nexa Bold"/>
              </a:defRPr>
            </a:lvl5pPr>
          </a:lstStyle>
          <a:p>
            <a:pPr lvl="0"/>
            <a:r>
              <a:rPr lang="en-CA" dirty="0"/>
              <a:t>CLICK TO EDIT</a:t>
            </a:r>
          </a:p>
        </p:txBody>
      </p:sp>
      <p:grpSp>
        <p:nvGrpSpPr>
          <p:cNvPr id="7" name="Group 6"/>
          <p:cNvGrpSpPr/>
          <p:nvPr userDrawn="1"/>
        </p:nvGrpSpPr>
        <p:grpSpPr>
          <a:xfrm>
            <a:off x="4912457" y="4648134"/>
            <a:ext cx="2367086" cy="3049340"/>
            <a:chOff x="4421757" y="3739789"/>
            <a:chExt cx="3352918" cy="4319315"/>
          </a:xfrm>
        </p:grpSpPr>
        <p:sp>
          <p:nvSpPr>
            <p:cNvPr id="8" name="Rectangle 7"/>
            <p:cNvSpPr/>
            <p:nvPr/>
          </p:nvSpPr>
          <p:spPr>
            <a:xfrm rot="18900000" flipV="1">
              <a:off x="4421757" y="3739789"/>
              <a:ext cx="3352918" cy="335291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8900000" flipV="1">
              <a:off x="5501887" y="5138345"/>
              <a:ext cx="1192658" cy="119265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8900000" flipV="1">
              <a:off x="4912474" y="5687620"/>
              <a:ext cx="2371484" cy="2371484"/>
            </a:xfrm>
            <a:prstGeom prst="rect">
              <a:avLst/>
            </a:prstGeom>
            <a:noFill/>
            <a:ln w="254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ight Triangle 11"/>
          <p:cNvSpPr/>
          <p:nvPr userDrawn="1"/>
        </p:nvSpPr>
        <p:spPr>
          <a:xfrm rot="18900000">
            <a:off x="5867076" y="2775359"/>
            <a:ext cx="457848" cy="457848"/>
          </a:xfrm>
          <a:prstGeom prst="rtTriangle">
            <a:avLst/>
          </a:prstGeom>
          <a:solidFill>
            <a:srgbClr val="FF9F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788204" y="6044328"/>
            <a:ext cx="385592"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1100604" y="6044328"/>
            <a:ext cx="385592"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22" name="Text Placeholder 20"/>
          <p:cNvSpPr>
            <a:spLocks noGrp="1"/>
          </p:cNvSpPr>
          <p:nvPr>
            <p:ph type="body" sz="quarter" idx="15"/>
          </p:nvPr>
        </p:nvSpPr>
        <p:spPr>
          <a:xfrm>
            <a:off x="9413711" y="6127359"/>
            <a:ext cx="2167799" cy="730641"/>
          </a:xfrm>
        </p:spPr>
        <p:txBody>
          <a:bodyPr/>
          <a:lstStyle>
            <a:lvl1pPr algn="r">
              <a:defRPr i="1">
                <a:solidFill>
                  <a:srgbClr val="FFFFFF"/>
                </a:solidFill>
              </a:defRPr>
            </a:lvl1pPr>
            <a:lvl2pPr algn="r">
              <a:defRPr/>
            </a:lvl2pPr>
            <a:lvl3pPr algn="r">
              <a:defRPr/>
            </a:lvl3pPr>
            <a:lvl4pPr algn="r">
              <a:defRPr/>
            </a:lvl4pPr>
            <a:lvl5pPr algn="r">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4152436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4071257" y="702894"/>
            <a:ext cx="7282543" cy="5452213"/>
          </a:xfrm>
          <a:custGeom>
            <a:avLst/>
            <a:gdLst>
              <a:gd name="connsiteX0" fmla="*/ 3868838 w 7282543"/>
              <a:gd name="connsiteY0" fmla="*/ 3467804 h 5452213"/>
              <a:gd name="connsiteX1" fmla="*/ 6440201 w 7282543"/>
              <a:gd name="connsiteY1" fmla="*/ 3467804 h 5452213"/>
              <a:gd name="connsiteX2" fmla="*/ 6440201 w 7282543"/>
              <a:gd name="connsiteY2" fmla="*/ 4823489 h 5452213"/>
              <a:gd name="connsiteX3" fmla="*/ 3868838 w 7282543"/>
              <a:gd name="connsiteY3" fmla="*/ 4823489 h 5452213"/>
              <a:gd name="connsiteX4" fmla="*/ 0 w 7282543"/>
              <a:gd name="connsiteY4" fmla="*/ 2829256 h 5452213"/>
              <a:gd name="connsiteX5" fmla="*/ 3768376 w 7282543"/>
              <a:gd name="connsiteY5" fmla="*/ 2829256 h 5452213"/>
              <a:gd name="connsiteX6" fmla="*/ 3768376 w 7282543"/>
              <a:gd name="connsiteY6" fmla="*/ 5452213 h 5452213"/>
              <a:gd name="connsiteX7" fmla="*/ 0 w 7282543"/>
              <a:gd name="connsiteY7" fmla="*/ 5452213 h 5452213"/>
              <a:gd name="connsiteX8" fmla="*/ 3868837 w 7282543"/>
              <a:gd name="connsiteY8" fmla="*/ 1552161 h 5452213"/>
              <a:gd name="connsiteX9" fmla="*/ 7282543 w 7282543"/>
              <a:gd name="connsiteY9" fmla="*/ 1552161 h 5452213"/>
              <a:gd name="connsiteX10" fmla="*/ 7282543 w 7282543"/>
              <a:gd name="connsiteY10" fmla="*/ 3359741 h 5452213"/>
              <a:gd name="connsiteX11" fmla="*/ 3868837 w 7282543"/>
              <a:gd name="connsiteY11" fmla="*/ 3359741 h 5452213"/>
              <a:gd name="connsiteX12" fmla="*/ 1296765 w 7282543"/>
              <a:gd name="connsiteY12" fmla="*/ 697490 h 5452213"/>
              <a:gd name="connsiteX13" fmla="*/ 3768377 w 7282543"/>
              <a:gd name="connsiteY13" fmla="*/ 697490 h 5452213"/>
              <a:gd name="connsiteX14" fmla="*/ 3768377 w 7282543"/>
              <a:gd name="connsiteY14" fmla="*/ 2711369 h 5452213"/>
              <a:gd name="connsiteX15" fmla="*/ 1296765 w 7282543"/>
              <a:gd name="connsiteY15" fmla="*/ 2711369 h 5452213"/>
              <a:gd name="connsiteX16" fmla="*/ 3868839 w 7282543"/>
              <a:gd name="connsiteY16" fmla="*/ 0 h 5452213"/>
              <a:gd name="connsiteX17" fmla="*/ 5952529 w 7282543"/>
              <a:gd name="connsiteY17" fmla="*/ 0 h 5452213"/>
              <a:gd name="connsiteX18" fmla="*/ 5952529 w 7282543"/>
              <a:gd name="connsiteY18" fmla="*/ 1444098 h 5452213"/>
              <a:gd name="connsiteX19" fmla="*/ 3868839 w 7282543"/>
              <a:gd name="connsiteY19" fmla="*/ 1444098 h 54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82543" h="5452213">
                <a:moveTo>
                  <a:pt x="3868838" y="3467804"/>
                </a:moveTo>
                <a:lnTo>
                  <a:pt x="6440201" y="3467804"/>
                </a:lnTo>
                <a:lnTo>
                  <a:pt x="6440201" y="4823489"/>
                </a:lnTo>
                <a:lnTo>
                  <a:pt x="3868838" y="4823489"/>
                </a:lnTo>
                <a:close/>
                <a:moveTo>
                  <a:pt x="0" y="2829256"/>
                </a:moveTo>
                <a:lnTo>
                  <a:pt x="3768376" y="2829256"/>
                </a:lnTo>
                <a:lnTo>
                  <a:pt x="3768376" y="5452213"/>
                </a:lnTo>
                <a:lnTo>
                  <a:pt x="0" y="5452213"/>
                </a:lnTo>
                <a:close/>
                <a:moveTo>
                  <a:pt x="3868837" y="1552161"/>
                </a:moveTo>
                <a:lnTo>
                  <a:pt x="7282543" y="1552161"/>
                </a:lnTo>
                <a:lnTo>
                  <a:pt x="7282543" y="3359741"/>
                </a:lnTo>
                <a:lnTo>
                  <a:pt x="3868837" y="3359741"/>
                </a:lnTo>
                <a:close/>
                <a:moveTo>
                  <a:pt x="1296765" y="697490"/>
                </a:moveTo>
                <a:lnTo>
                  <a:pt x="3768377" y="697490"/>
                </a:lnTo>
                <a:lnTo>
                  <a:pt x="3768377" y="2711369"/>
                </a:lnTo>
                <a:lnTo>
                  <a:pt x="1296765" y="2711369"/>
                </a:lnTo>
                <a:close/>
                <a:moveTo>
                  <a:pt x="3868839" y="0"/>
                </a:moveTo>
                <a:lnTo>
                  <a:pt x="5952529" y="0"/>
                </a:lnTo>
                <a:lnTo>
                  <a:pt x="5952529" y="1444098"/>
                </a:lnTo>
                <a:lnTo>
                  <a:pt x="3868839" y="1444098"/>
                </a:lnTo>
                <a:close/>
              </a:path>
            </a:pathLst>
          </a:custGeom>
        </p:spPr>
        <p:txBody>
          <a:bodyPr wrap="square">
            <a:noAutofit/>
          </a:bodyPr>
          <a:lstStyle/>
          <a:p>
            <a:endParaRPr lang="en-US"/>
          </a:p>
        </p:txBody>
      </p:sp>
    </p:spTree>
    <p:extLst>
      <p:ext uri="{BB962C8B-B14F-4D97-AF65-F5344CB8AC3E}">
        <p14:creationId xmlns:p14="http://schemas.microsoft.com/office/powerpoint/2010/main" val="14331040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0" y="0"/>
            <a:ext cx="3048000" cy="3429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txBody>
          <a:bodyPr wrap="square">
            <a:noAutofit/>
          </a:bodyPr>
          <a:lstStyle/>
          <a:p>
            <a:endParaRPr lang="en-US"/>
          </a:p>
        </p:txBody>
      </p:sp>
      <p:sp>
        <p:nvSpPr>
          <p:cNvPr id="18" name="Picture Placeholder 17"/>
          <p:cNvSpPr>
            <a:spLocks noGrp="1"/>
          </p:cNvSpPr>
          <p:nvPr>
            <p:ph type="pic" sz="quarter" idx="11"/>
          </p:nvPr>
        </p:nvSpPr>
        <p:spPr>
          <a:xfrm>
            <a:off x="3048000" y="0"/>
            <a:ext cx="3048000" cy="3429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txBody>
          <a:bodyPr wrap="square">
            <a:noAutofit/>
          </a:bodyPr>
          <a:lstStyle/>
          <a:p>
            <a:endParaRPr lang="en-US"/>
          </a:p>
        </p:txBody>
      </p:sp>
      <p:sp>
        <p:nvSpPr>
          <p:cNvPr id="19" name="Picture Placeholder 18"/>
          <p:cNvSpPr>
            <a:spLocks noGrp="1"/>
          </p:cNvSpPr>
          <p:nvPr>
            <p:ph type="pic" sz="quarter" idx="12"/>
          </p:nvPr>
        </p:nvSpPr>
        <p:spPr>
          <a:xfrm>
            <a:off x="0" y="3429000"/>
            <a:ext cx="3048000" cy="3429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txBody>
          <a:bodyPr wrap="square">
            <a:noAutofit/>
          </a:bodyPr>
          <a:lstStyle/>
          <a:p>
            <a:endParaRPr lang="en-US"/>
          </a:p>
        </p:txBody>
      </p:sp>
      <p:sp>
        <p:nvSpPr>
          <p:cNvPr id="16" name="Picture Placeholder 15"/>
          <p:cNvSpPr>
            <a:spLocks noGrp="1"/>
          </p:cNvSpPr>
          <p:nvPr>
            <p:ph type="pic" sz="quarter" idx="13"/>
          </p:nvPr>
        </p:nvSpPr>
        <p:spPr>
          <a:xfrm>
            <a:off x="3048000" y="3429000"/>
            <a:ext cx="3048000" cy="3429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4150845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2514599" y="555172"/>
            <a:ext cx="3037115" cy="3657600"/>
          </a:xfrm>
          <a:custGeom>
            <a:avLst/>
            <a:gdLst>
              <a:gd name="connsiteX0" fmla="*/ 0 w 3037115"/>
              <a:gd name="connsiteY0" fmla="*/ 0 h 3657600"/>
              <a:gd name="connsiteX1" fmla="*/ 3037115 w 3037115"/>
              <a:gd name="connsiteY1" fmla="*/ 0 h 3657600"/>
              <a:gd name="connsiteX2" fmla="*/ 3037115 w 3037115"/>
              <a:gd name="connsiteY2" fmla="*/ 3657600 h 3657600"/>
              <a:gd name="connsiteX3" fmla="*/ 0 w 3037115"/>
              <a:gd name="connsiteY3" fmla="*/ 3657600 h 3657600"/>
            </a:gdLst>
            <a:ahLst/>
            <a:cxnLst>
              <a:cxn ang="0">
                <a:pos x="connsiteX0" y="connsiteY0"/>
              </a:cxn>
              <a:cxn ang="0">
                <a:pos x="connsiteX1" y="connsiteY1"/>
              </a:cxn>
              <a:cxn ang="0">
                <a:pos x="connsiteX2" y="connsiteY2"/>
              </a:cxn>
              <a:cxn ang="0">
                <a:pos x="connsiteX3" y="connsiteY3"/>
              </a:cxn>
            </a:cxnLst>
            <a:rect l="l" t="t" r="r" b="b"/>
            <a:pathLst>
              <a:path w="3037115" h="3657600">
                <a:moveTo>
                  <a:pt x="0" y="0"/>
                </a:moveTo>
                <a:lnTo>
                  <a:pt x="3037115" y="0"/>
                </a:lnTo>
                <a:lnTo>
                  <a:pt x="3037115" y="3657600"/>
                </a:lnTo>
                <a:lnTo>
                  <a:pt x="0" y="3657600"/>
                </a:lnTo>
                <a:close/>
              </a:path>
            </a:pathLst>
          </a:custGeom>
        </p:spPr>
        <p:txBody>
          <a:bodyPr wrap="square">
            <a:noAutofit/>
          </a:bodyPr>
          <a:lstStyle/>
          <a:p>
            <a:endParaRPr lang="en-US"/>
          </a:p>
        </p:txBody>
      </p:sp>
      <p:sp>
        <p:nvSpPr>
          <p:cNvPr id="11" name="Picture Placeholder 10"/>
          <p:cNvSpPr>
            <a:spLocks noGrp="1"/>
          </p:cNvSpPr>
          <p:nvPr>
            <p:ph type="pic" sz="quarter" idx="11"/>
          </p:nvPr>
        </p:nvSpPr>
        <p:spPr>
          <a:xfrm>
            <a:off x="6640286" y="555172"/>
            <a:ext cx="3037115" cy="3657600"/>
          </a:xfrm>
          <a:custGeom>
            <a:avLst/>
            <a:gdLst>
              <a:gd name="connsiteX0" fmla="*/ 0 w 3037115"/>
              <a:gd name="connsiteY0" fmla="*/ 0 h 3657600"/>
              <a:gd name="connsiteX1" fmla="*/ 3037115 w 3037115"/>
              <a:gd name="connsiteY1" fmla="*/ 0 h 3657600"/>
              <a:gd name="connsiteX2" fmla="*/ 3037115 w 3037115"/>
              <a:gd name="connsiteY2" fmla="*/ 3657600 h 3657600"/>
              <a:gd name="connsiteX3" fmla="*/ 0 w 3037115"/>
              <a:gd name="connsiteY3" fmla="*/ 3657600 h 3657600"/>
            </a:gdLst>
            <a:ahLst/>
            <a:cxnLst>
              <a:cxn ang="0">
                <a:pos x="connsiteX0" y="connsiteY0"/>
              </a:cxn>
              <a:cxn ang="0">
                <a:pos x="connsiteX1" y="connsiteY1"/>
              </a:cxn>
              <a:cxn ang="0">
                <a:pos x="connsiteX2" y="connsiteY2"/>
              </a:cxn>
              <a:cxn ang="0">
                <a:pos x="connsiteX3" y="connsiteY3"/>
              </a:cxn>
            </a:cxnLst>
            <a:rect l="l" t="t" r="r" b="b"/>
            <a:pathLst>
              <a:path w="3037115" h="3657600">
                <a:moveTo>
                  <a:pt x="0" y="0"/>
                </a:moveTo>
                <a:lnTo>
                  <a:pt x="3037115" y="0"/>
                </a:lnTo>
                <a:lnTo>
                  <a:pt x="3037115" y="3657600"/>
                </a:lnTo>
                <a:lnTo>
                  <a:pt x="0" y="3657600"/>
                </a:lnTo>
                <a:close/>
              </a:path>
            </a:pathLst>
          </a:custGeom>
        </p:spPr>
        <p:txBody>
          <a:bodyPr wrap="square">
            <a:noAutofit/>
          </a:bodyPr>
          <a:lstStyle/>
          <a:p>
            <a:endParaRPr lang="en-US"/>
          </a:p>
        </p:txBody>
      </p:sp>
    </p:spTree>
    <p:extLst>
      <p:ext uri="{BB962C8B-B14F-4D97-AF65-F5344CB8AC3E}">
        <p14:creationId xmlns:p14="http://schemas.microsoft.com/office/powerpoint/2010/main" val="11817409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585857" y="551089"/>
            <a:ext cx="5116286" cy="5755822"/>
          </a:xfrm>
          <a:custGeom>
            <a:avLst/>
            <a:gdLst>
              <a:gd name="connsiteX0" fmla="*/ 0 w 5116286"/>
              <a:gd name="connsiteY0" fmla="*/ 0 h 5755822"/>
              <a:gd name="connsiteX1" fmla="*/ 5116286 w 5116286"/>
              <a:gd name="connsiteY1" fmla="*/ 0 h 5755822"/>
              <a:gd name="connsiteX2" fmla="*/ 5116286 w 5116286"/>
              <a:gd name="connsiteY2" fmla="*/ 5755822 h 5755822"/>
              <a:gd name="connsiteX3" fmla="*/ 0 w 5116286"/>
              <a:gd name="connsiteY3" fmla="*/ 5755822 h 5755822"/>
            </a:gdLst>
            <a:ahLst/>
            <a:cxnLst>
              <a:cxn ang="0">
                <a:pos x="connsiteX0" y="connsiteY0"/>
              </a:cxn>
              <a:cxn ang="0">
                <a:pos x="connsiteX1" y="connsiteY1"/>
              </a:cxn>
              <a:cxn ang="0">
                <a:pos x="connsiteX2" y="connsiteY2"/>
              </a:cxn>
              <a:cxn ang="0">
                <a:pos x="connsiteX3" y="connsiteY3"/>
              </a:cxn>
            </a:cxnLst>
            <a:rect l="l" t="t" r="r" b="b"/>
            <a:pathLst>
              <a:path w="5116286" h="5755822">
                <a:moveTo>
                  <a:pt x="0" y="0"/>
                </a:moveTo>
                <a:lnTo>
                  <a:pt x="5116286" y="0"/>
                </a:lnTo>
                <a:lnTo>
                  <a:pt x="5116286" y="5755822"/>
                </a:lnTo>
                <a:lnTo>
                  <a:pt x="0" y="5755822"/>
                </a:lnTo>
                <a:close/>
              </a:path>
            </a:pathLst>
          </a:custGeom>
        </p:spPr>
        <p:txBody>
          <a:bodyPr wrap="square">
            <a:noAutofit/>
          </a:bodyPr>
          <a:lstStyle/>
          <a:p>
            <a:endParaRPr lang="en-US"/>
          </a:p>
        </p:txBody>
      </p:sp>
    </p:spTree>
    <p:extLst>
      <p:ext uri="{BB962C8B-B14F-4D97-AF65-F5344CB8AC3E}">
        <p14:creationId xmlns:p14="http://schemas.microsoft.com/office/powerpoint/2010/main" val="4749481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612640" y="551089"/>
            <a:ext cx="7089503" cy="5755822"/>
          </a:xfrm>
          <a:custGeom>
            <a:avLst/>
            <a:gdLst>
              <a:gd name="connsiteX0" fmla="*/ 0 w 5116286"/>
              <a:gd name="connsiteY0" fmla="*/ 0 h 5755822"/>
              <a:gd name="connsiteX1" fmla="*/ 5116286 w 5116286"/>
              <a:gd name="connsiteY1" fmla="*/ 0 h 5755822"/>
              <a:gd name="connsiteX2" fmla="*/ 5116286 w 5116286"/>
              <a:gd name="connsiteY2" fmla="*/ 5755822 h 5755822"/>
              <a:gd name="connsiteX3" fmla="*/ 0 w 5116286"/>
              <a:gd name="connsiteY3" fmla="*/ 5755822 h 5755822"/>
            </a:gdLst>
            <a:ahLst/>
            <a:cxnLst>
              <a:cxn ang="0">
                <a:pos x="connsiteX0" y="connsiteY0"/>
              </a:cxn>
              <a:cxn ang="0">
                <a:pos x="connsiteX1" y="connsiteY1"/>
              </a:cxn>
              <a:cxn ang="0">
                <a:pos x="connsiteX2" y="connsiteY2"/>
              </a:cxn>
              <a:cxn ang="0">
                <a:pos x="connsiteX3" y="connsiteY3"/>
              </a:cxn>
            </a:cxnLst>
            <a:rect l="l" t="t" r="r" b="b"/>
            <a:pathLst>
              <a:path w="5116286" h="5755822">
                <a:moveTo>
                  <a:pt x="0" y="0"/>
                </a:moveTo>
                <a:lnTo>
                  <a:pt x="5116286" y="0"/>
                </a:lnTo>
                <a:lnTo>
                  <a:pt x="5116286" y="5755822"/>
                </a:lnTo>
                <a:lnTo>
                  <a:pt x="0" y="5755822"/>
                </a:lnTo>
                <a:close/>
              </a:path>
            </a:pathLst>
          </a:custGeom>
        </p:spPr>
        <p:txBody>
          <a:bodyPr wrap="square">
            <a:noAutofit/>
          </a:bodyPr>
          <a:lstStyle/>
          <a:p>
            <a:endParaRPr lang="en-US"/>
          </a:p>
        </p:txBody>
      </p:sp>
    </p:spTree>
    <p:extLst>
      <p:ext uri="{BB962C8B-B14F-4D97-AF65-F5344CB8AC3E}">
        <p14:creationId xmlns:p14="http://schemas.microsoft.com/office/powerpoint/2010/main" val="1758642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15"/>
          <p:cNvSpPr>
            <a:spLocks noGrp="1"/>
          </p:cNvSpPr>
          <p:nvPr>
            <p:ph type="pic" sz="quarter" idx="10"/>
          </p:nvPr>
        </p:nvSpPr>
        <p:spPr>
          <a:xfrm>
            <a:off x="3680790" y="1036983"/>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7" name="Picture Placeholder 16"/>
          <p:cNvSpPr>
            <a:spLocks noGrp="1"/>
          </p:cNvSpPr>
          <p:nvPr>
            <p:ph type="pic" sz="quarter" idx="11"/>
          </p:nvPr>
        </p:nvSpPr>
        <p:spPr>
          <a:xfrm>
            <a:off x="6238461" y="1036983"/>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8" name="Picture Placeholder 17"/>
          <p:cNvSpPr>
            <a:spLocks noGrp="1"/>
          </p:cNvSpPr>
          <p:nvPr>
            <p:ph type="pic" sz="quarter" idx="12"/>
          </p:nvPr>
        </p:nvSpPr>
        <p:spPr>
          <a:xfrm>
            <a:off x="3680790" y="3548269"/>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9" name="Picture Placeholder 18"/>
          <p:cNvSpPr>
            <a:spLocks noGrp="1"/>
          </p:cNvSpPr>
          <p:nvPr>
            <p:ph type="pic" sz="quarter" idx="13"/>
          </p:nvPr>
        </p:nvSpPr>
        <p:spPr>
          <a:xfrm>
            <a:off x="6238461" y="3548269"/>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Tree>
    <p:extLst>
      <p:ext uri="{BB962C8B-B14F-4D97-AF65-F5344CB8AC3E}">
        <p14:creationId xmlns:p14="http://schemas.microsoft.com/office/powerpoint/2010/main" val="3461305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6489309" y="1144424"/>
            <a:ext cx="5274130" cy="5274131"/>
          </a:xfrm>
          <a:custGeom>
            <a:avLst/>
            <a:gdLst>
              <a:gd name="connsiteX0" fmla="*/ 2637065 w 5274130"/>
              <a:gd name="connsiteY0" fmla="*/ 0 h 5274131"/>
              <a:gd name="connsiteX1" fmla="*/ 5274130 w 5274130"/>
              <a:gd name="connsiteY1" fmla="*/ 2637066 h 5274131"/>
              <a:gd name="connsiteX2" fmla="*/ 2637065 w 5274130"/>
              <a:gd name="connsiteY2" fmla="*/ 5274131 h 5274131"/>
              <a:gd name="connsiteX3" fmla="*/ 0 w 5274130"/>
              <a:gd name="connsiteY3" fmla="*/ 2637066 h 5274131"/>
            </a:gdLst>
            <a:ahLst/>
            <a:cxnLst>
              <a:cxn ang="0">
                <a:pos x="connsiteX0" y="connsiteY0"/>
              </a:cxn>
              <a:cxn ang="0">
                <a:pos x="connsiteX1" y="connsiteY1"/>
              </a:cxn>
              <a:cxn ang="0">
                <a:pos x="connsiteX2" y="connsiteY2"/>
              </a:cxn>
              <a:cxn ang="0">
                <a:pos x="connsiteX3" y="connsiteY3"/>
              </a:cxn>
            </a:cxnLst>
            <a:rect l="l" t="t" r="r" b="b"/>
            <a:pathLst>
              <a:path w="5274130" h="5274131">
                <a:moveTo>
                  <a:pt x="2637065" y="0"/>
                </a:moveTo>
                <a:lnTo>
                  <a:pt x="5274130" y="2637066"/>
                </a:lnTo>
                <a:lnTo>
                  <a:pt x="2637065" y="5274131"/>
                </a:lnTo>
                <a:lnTo>
                  <a:pt x="0" y="2637066"/>
                </a:lnTo>
                <a:close/>
              </a:path>
            </a:pathLst>
          </a:custGeom>
        </p:spPr>
        <p:txBody>
          <a:bodyPr wrap="square">
            <a:noAutofit/>
          </a:bodyPr>
          <a:lstStyle/>
          <a:p>
            <a:endParaRPr lang="en-US"/>
          </a:p>
        </p:txBody>
      </p:sp>
      <p:sp>
        <p:nvSpPr>
          <p:cNvPr id="16" name="Picture Placeholder 15"/>
          <p:cNvSpPr>
            <a:spLocks noGrp="1"/>
          </p:cNvSpPr>
          <p:nvPr>
            <p:ph type="pic" sz="quarter" idx="11"/>
          </p:nvPr>
        </p:nvSpPr>
        <p:spPr>
          <a:xfrm>
            <a:off x="3412734" y="4220999"/>
            <a:ext cx="5274130" cy="5274130"/>
          </a:xfrm>
          <a:custGeom>
            <a:avLst/>
            <a:gdLst>
              <a:gd name="connsiteX0" fmla="*/ 2637066 w 5274130"/>
              <a:gd name="connsiteY0" fmla="*/ 0 h 5274130"/>
              <a:gd name="connsiteX1" fmla="*/ 5274130 w 5274130"/>
              <a:gd name="connsiteY1" fmla="*/ 2637066 h 5274130"/>
              <a:gd name="connsiteX2" fmla="*/ 2637066 w 5274130"/>
              <a:gd name="connsiteY2" fmla="*/ 5274130 h 5274130"/>
              <a:gd name="connsiteX3" fmla="*/ 0 w 5274130"/>
              <a:gd name="connsiteY3" fmla="*/ 2637066 h 5274130"/>
            </a:gdLst>
            <a:ahLst/>
            <a:cxnLst>
              <a:cxn ang="0">
                <a:pos x="connsiteX0" y="connsiteY0"/>
              </a:cxn>
              <a:cxn ang="0">
                <a:pos x="connsiteX1" y="connsiteY1"/>
              </a:cxn>
              <a:cxn ang="0">
                <a:pos x="connsiteX2" y="connsiteY2"/>
              </a:cxn>
              <a:cxn ang="0">
                <a:pos x="connsiteX3" y="connsiteY3"/>
              </a:cxn>
            </a:cxnLst>
            <a:rect l="l" t="t" r="r" b="b"/>
            <a:pathLst>
              <a:path w="5274130" h="5274130">
                <a:moveTo>
                  <a:pt x="2637066" y="0"/>
                </a:moveTo>
                <a:lnTo>
                  <a:pt x="5274130" y="2637066"/>
                </a:lnTo>
                <a:lnTo>
                  <a:pt x="2637066" y="5274130"/>
                </a:lnTo>
                <a:lnTo>
                  <a:pt x="0" y="2637066"/>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9565885" y="-1932152"/>
            <a:ext cx="5274129" cy="5274131"/>
          </a:xfrm>
          <a:custGeom>
            <a:avLst/>
            <a:gdLst>
              <a:gd name="connsiteX0" fmla="*/ 2637065 w 5274129"/>
              <a:gd name="connsiteY0" fmla="*/ 0 h 5274131"/>
              <a:gd name="connsiteX1" fmla="*/ 5274129 w 5274129"/>
              <a:gd name="connsiteY1" fmla="*/ 2637066 h 5274131"/>
              <a:gd name="connsiteX2" fmla="*/ 2637065 w 5274129"/>
              <a:gd name="connsiteY2" fmla="*/ 5274131 h 5274131"/>
              <a:gd name="connsiteX3" fmla="*/ 0 w 5274129"/>
              <a:gd name="connsiteY3" fmla="*/ 2637066 h 5274131"/>
            </a:gdLst>
            <a:ahLst/>
            <a:cxnLst>
              <a:cxn ang="0">
                <a:pos x="connsiteX0" y="connsiteY0"/>
              </a:cxn>
              <a:cxn ang="0">
                <a:pos x="connsiteX1" y="connsiteY1"/>
              </a:cxn>
              <a:cxn ang="0">
                <a:pos x="connsiteX2" y="connsiteY2"/>
              </a:cxn>
              <a:cxn ang="0">
                <a:pos x="connsiteX3" y="connsiteY3"/>
              </a:cxn>
            </a:cxnLst>
            <a:rect l="l" t="t" r="r" b="b"/>
            <a:pathLst>
              <a:path w="5274129" h="5274131">
                <a:moveTo>
                  <a:pt x="2637065" y="0"/>
                </a:moveTo>
                <a:lnTo>
                  <a:pt x="5274129" y="2637066"/>
                </a:lnTo>
                <a:lnTo>
                  <a:pt x="2637065" y="5274131"/>
                </a:lnTo>
                <a:lnTo>
                  <a:pt x="0" y="2637066"/>
                </a:lnTo>
                <a:close/>
              </a:path>
            </a:pathLst>
          </a:custGeom>
        </p:spPr>
        <p:txBody>
          <a:bodyPr wrap="square">
            <a:noAutofit/>
          </a:bodyPr>
          <a:lstStyle/>
          <a:p>
            <a:endParaRPr lang="en-US"/>
          </a:p>
        </p:txBody>
      </p:sp>
      <p:sp>
        <p:nvSpPr>
          <p:cNvPr id="15" name="Picture Placeholder 14"/>
          <p:cNvSpPr>
            <a:spLocks noGrp="1"/>
          </p:cNvSpPr>
          <p:nvPr>
            <p:ph type="pic" sz="quarter" idx="13"/>
          </p:nvPr>
        </p:nvSpPr>
        <p:spPr>
          <a:xfrm>
            <a:off x="9565886" y="4221000"/>
            <a:ext cx="5274129" cy="5274130"/>
          </a:xfrm>
          <a:custGeom>
            <a:avLst/>
            <a:gdLst>
              <a:gd name="connsiteX0" fmla="*/ 2637064 w 5274129"/>
              <a:gd name="connsiteY0" fmla="*/ 0 h 5274130"/>
              <a:gd name="connsiteX1" fmla="*/ 5274129 w 5274129"/>
              <a:gd name="connsiteY1" fmla="*/ 2637066 h 5274130"/>
              <a:gd name="connsiteX2" fmla="*/ 2637064 w 5274129"/>
              <a:gd name="connsiteY2" fmla="*/ 5274130 h 5274130"/>
              <a:gd name="connsiteX3" fmla="*/ 0 w 5274129"/>
              <a:gd name="connsiteY3" fmla="*/ 2637066 h 5274130"/>
            </a:gdLst>
            <a:ahLst/>
            <a:cxnLst>
              <a:cxn ang="0">
                <a:pos x="connsiteX0" y="connsiteY0"/>
              </a:cxn>
              <a:cxn ang="0">
                <a:pos x="connsiteX1" y="connsiteY1"/>
              </a:cxn>
              <a:cxn ang="0">
                <a:pos x="connsiteX2" y="connsiteY2"/>
              </a:cxn>
              <a:cxn ang="0">
                <a:pos x="connsiteX3" y="connsiteY3"/>
              </a:cxn>
            </a:cxnLst>
            <a:rect l="l" t="t" r="r" b="b"/>
            <a:pathLst>
              <a:path w="5274129" h="5274130">
                <a:moveTo>
                  <a:pt x="2637064" y="0"/>
                </a:moveTo>
                <a:lnTo>
                  <a:pt x="5274129" y="2637066"/>
                </a:lnTo>
                <a:lnTo>
                  <a:pt x="2637064" y="5274130"/>
                </a:lnTo>
                <a:lnTo>
                  <a:pt x="0" y="2637066"/>
                </a:lnTo>
                <a:close/>
              </a:path>
            </a:pathLst>
          </a:custGeom>
        </p:spPr>
        <p:txBody>
          <a:bodyPr wrap="square">
            <a:noAutofit/>
          </a:bodyPr>
          <a:lstStyle/>
          <a:p>
            <a:endParaRPr lang="en-US"/>
          </a:p>
        </p:txBody>
      </p:sp>
    </p:spTree>
    <p:extLst>
      <p:ext uri="{BB962C8B-B14F-4D97-AF65-F5344CB8AC3E}">
        <p14:creationId xmlns:p14="http://schemas.microsoft.com/office/powerpoint/2010/main" val="14591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1" y="0"/>
            <a:ext cx="6662057" cy="4103914"/>
          </a:xfrm>
          <a:custGeom>
            <a:avLst/>
            <a:gdLst>
              <a:gd name="connsiteX0" fmla="*/ 0 w 6662057"/>
              <a:gd name="connsiteY0" fmla="*/ 0 h 4103914"/>
              <a:gd name="connsiteX1" fmla="*/ 6662057 w 6662057"/>
              <a:gd name="connsiteY1" fmla="*/ 0 h 4103914"/>
              <a:gd name="connsiteX2" fmla="*/ 6662057 w 6662057"/>
              <a:gd name="connsiteY2" fmla="*/ 4103914 h 4103914"/>
              <a:gd name="connsiteX3" fmla="*/ 0 w 6662057"/>
              <a:gd name="connsiteY3" fmla="*/ 4103914 h 4103914"/>
            </a:gdLst>
            <a:ahLst/>
            <a:cxnLst>
              <a:cxn ang="0">
                <a:pos x="connsiteX0" y="connsiteY0"/>
              </a:cxn>
              <a:cxn ang="0">
                <a:pos x="connsiteX1" y="connsiteY1"/>
              </a:cxn>
              <a:cxn ang="0">
                <a:pos x="connsiteX2" y="connsiteY2"/>
              </a:cxn>
              <a:cxn ang="0">
                <a:pos x="connsiteX3" y="connsiteY3"/>
              </a:cxn>
            </a:cxnLst>
            <a:rect l="l" t="t" r="r" b="b"/>
            <a:pathLst>
              <a:path w="6662057" h="4103914">
                <a:moveTo>
                  <a:pt x="0" y="0"/>
                </a:moveTo>
                <a:lnTo>
                  <a:pt x="6662057" y="0"/>
                </a:lnTo>
                <a:lnTo>
                  <a:pt x="6662057" y="4103914"/>
                </a:lnTo>
                <a:lnTo>
                  <a:pt x="0" y="4103914"/>
                </a:lnTo>
                <a:close/>
              </a:path>
            </a:pathLst>
          </a:custGeom>
        </p:spPr>
        <p:txBody>
          <a:bodyPr wrap="square">
            <a:noAutofit/>
          </a:bodyPr>
          <a:lstStyle/>
          <a:p>
            <a:endParaRPr lang="en-US"/>
          </a:p>
        </p:txBody>
      </p:sp>
      <p:sp>
        <p:nvSpPr>
          <p:cNvPr id="12" name="Picture Placeholder 11"/>
          <p:cNvSpPr>
            <a:spLocks noGrp="1"/>
          </p:cNvSpPr>
          <p:nvPr>
            <p:ph type="pic" sz="quarter" idx="11"/>
          </p:nvPr>
        </p:nvSpPr>
        <p:spPr>
          <a:xfrm>
            <a:off x="7020403" y="358346"/>
            <a:ext cx="4813251" cy="2929140"/>
          </a:xfrm>
          <a:custGeom>
            <a:avLst/>
            <a:gdLst>
              <a:gd name="connsiteX0" fmla="*/ 0 w 4813251"/>
              <a:gd name="connsiteY0" fmla="*/ 0 h 2929140"/>
              <a:gd name="connsiteX1" fmla="*/ 4813251 w 4813251"/>
              <a:gd name="connsiteY1" fmla="*/ 0 h 2929140"/>
              <a:gd name="connsiteX2" fmla="*/ 4813251 w 4813251"/>
              <a:gd name="connsiteY2" fmla="*/ 2929140 h 2929140"/>
              <a:gd name="connsiteX3" fmla="*/ 0 w 4813251"/>
              <a:gd name="connsiteY3" fmla="*/ 2929140 h 2929140"/>
            </a:gdLst>
            <a:ahLst/>
            <a:cxnLst>
              <a:cxn ang="0">
                <a:pos x="connsiteX0" y="connsiteY0"/>
              </a:cxn>
              <a:cxn ang="0">
                <a:pos x="connsiteX1" y="connsiteY1"/>
              </a:cxn>
              <a:cxn ang="0">
                <a:pos x="connsiteX2" y="connsiteY2"/>
              </a:cxn>
              <a:cxn ang="0">
                <a:pos x="connsiteX3" y="connsiteY3"/>
              </a:cxn>
            </a:cxnLst>
            <a:rect l="l" t="t" r="r" b="b"/>
            <a:pathLst>
              <a:path w="4813251" h="2929140">
                <a:moveTo>
                  <a:pt x="0" y="0"/>
                </a:moveTo>
                <a:lnTo>
                  <a:pt x="4813251" y="0"/>
                </a:lnTo>
                <a:lnTo>
                  <a:pt x="4813251" y="2929140"/>
                </a:lnTo>
                <a:lnTo>
                  <a:pt x="0" y="2929140"/>
                </a:lnTo>
                <a:close/>
              </a:path>
            </a:pathLst>
          </a:custGeom>
        </p:spPr>
        <p:txBody>
          <a:bodyPr wrap="square">
            <a:noAutofit/>
          </a:bodyPr>
          <a:lstStyle/>
          <a:p>
            <a:endParaRPr lang="en-US"/>
          </a:p>
        </p:txBody>
      </p:sp>
    </p:spTree>
    <p:extLst>
      <p:ext uri="{BB962C8B-B14F-4D97-AF65-F5344CB8AC3E}">
        <p14:creationId xmlns:p14="http://schemas.microsoft.com/office/powerpoint/2010/main" val="18465565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680858" y="1915886"/>
            <a:ext cx="7511142" cy="4147457"/>
          </a:xfrm>
          <a:custGeom>
            <a:avLst/>
            <a:gdLst>
              <a:gd name="connsiteX0" fmla="*/ 0 w 7511142"/>
              <a:gd name="connsiteY0" fmla="*/ 0 h 4147457"/>
              <a:gd name="connsiteX1" fmla="*/ 7511142 w 7511142"/>
              <a:gd name="connsiteY1" fmla="*/ 0 h 4147457"/>
              <a:gd name="connsiteX2" fmla="*/ 7511142 w 7511142"/>
              <a:gd name="connsiteY2" fmla="*/ 4147457 h 4147457"/>
              <a:gd name="connsiteX3" fmla="*/ 0 w 7511142"/>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7511142" h="4147457">
                <a:moveTo>
                  <a:pt x="0" y="0"/>
                </a:moveTo>
                <a:lnTo>
                  <a:pt x="7511142" y="0"/>
                </a:lnTo>
                <a:lnTo>
                  <a:pt x="7511142" y="4147457"/>
                </a:lnTo>
                <a:lnTo>
                  <a:pt x="0" y="4147457"/>
                </a:lnTo>
                <a:close/>
              </a:path>
            </a:pathLst>
          </a:custGeom>
        </p:spPr>
        <p:txBody>
          <a:bodyPr wrap="square">
            <a:noAutofit/>
          </a:bodyPr>
          <a:lstStyle/>
          <a:p>
            <a:endParaRPr lang="en-US"/>
          </a:p>
        </p:txBody>
      </p:sp>
    </p:spTree>
    <p:extLst>
      <p:ext uri="{BB962C8B-B14F-4D97-AF65-F5344CB8AC3E}">
        <p14:creationId xmlns:p14="http://schemas.microsoft.com/office/powerpoint/2010/main" val="2116241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243944" y="0"/>
            <a:ext cx="8948056" cy="3298372"/>
          </a:xfrm>
          <a:custGeom>
            <a:avLst/>
            <a:gdLst>
              <a:gd name="connsiteX0" fmla="*/ 0 w 8948056"/>
              <a:gd name="connsiteY0" fmla="*/ 0 h 3298372"/>
              <a:gd name="connsiteX1" fmla="*/ 8948056 w 8948056"/>
              <a:gd name="connsiteY1" fmla="*/ 0 h 3298372"/>
              <a:gd name="connsiteX2" fmla="*/ 8948056 w 8948056"/>
              <a:gd name="connsiteY2" fmla="*/ 3298372 h 3298372"/>
              <a:gd name="connsiteX3" fmla="*/ 0 w 8948056"/>
              <a:gd name="connsiteY3" fmla="*/ 3298372 h 3298372"/>
            </a:gdLst>
            <a:ahLst/>
            <a:cxnLst>
              <a:cxn ang="0">
                <a:pos x="connsiteX0" y="connsiteY0"/>
              </a:cxn>
              <a:cxn ang="0">
                <a:pos x="connsiteX1" y="connsiteY1"/>
              </a:cxn>
              <a:cxn ang="0">
                <a:pos x="connsiteX2" y="connsiteY2"/>
              </a:cxn>
              <a:cxn ang="0">
                <a:pos x="connsiteX3" y="connsiteY3"/>
              </a:cxn>
            </a:cxnLst>
            <a:rect l="l" t="t" r="r" b="b"/>
            <a:pathLst>
              <a:path w="8948056" h="3298372">
                <a:moveTo>
                  <a:pt x="0" y="0"/>
                </a:moveTo>
                <a:lnTo>
                  <a:pt x="8948056" y="0"/>
                </a:lnTo>
                <a:lnTo>
                  <a:pt x="8948056" y="3298372"/>
                </a:lnTo>
                <a:lnTo>
                  <a:pt x="0" y="3298372"/>
                </a:lnTo>
                <a:close/>
              </a:path>
            </a:pathLst>
          </a:custGeom>
        </p:spPr>
        <p:txBody>
          <a:bodyPr wrap="square">
            <a:noAutofit/>
          </a:bodyPr>
          <a:lstStyle/>
          <a:p>
            <a:endParaRPr lang="en-US"/>
          </a:p>
        </p:txBody>
      </p:sp>
    </p:spTree>
    <p:extLst>
      <p:ext uri="{BB962C8B-B14F-4D97-AF65-F5344CB8AC3E}">
        <p14:creationId xmlns:p14="http://schemas.microsoft.com/office/powerpoint/2010/main" val="300306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054318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761121" y="1528356"/>
            <a:ext cx="5741820" cy="3627121"/>
          </a:xfrm>
          <a:custGeom>
            <a:avLst/>
            <a:gdLst>
              <a:gd name="connsiteX0" fmla="*/ 0 w 5741820"/>
              <a:gd name="connsiteY0" fmla="*/ 0 h 3627121"/>
              <a:gd name="connsiteX1" fmla="*/ 5741820 w 5741820"/>
              <a:gd name="connsiteY1" fmla="*/ 0 h 3627121"/>
              <a:gd name="connsiteX2" fmla="*/ 5741820 w 5741820"/>
              <a:gd name="connsiteY2" fmla="*/ 3627121 h 3627121"/>
              <a:gd name="connsiteX3" fmla="*/ 0 w 5741820"/>
              <a:gd name="connsiteY3" fmla="*/ 3627121 h 3627121"/>
            </a:gdLst>
            <a:ahLst/>
            <a:cxnLst>
              <a:cxn ang="0">
                <a:pos x="connsiteX0" y="connsiteY0"/>
              </a:cxn>
              <a:cxn ang="0">
                <a:pos x="connsiteX1" y="connsiteY1"/>
              </a:cxn>
              <a:cxn ang="0">
                <a:pos x="connsiteX2" y="connsiteY2"/>
              </a:cxn>
              <a:cxn ang="0">
                <a:pos x="connsiteX3" y="connsiteY3"/>
              </a:cxn>
            </a:cxnLst>
            <a:rect l="l" t="t" r="r" b="b"/>
            <a:pathLst>
              <a:path w="5741820" h="3627121">
                <a:moveTo>
                  <a:pt x="0" y="0"/>
                </a:moveTo>
                <a:lnTo>
                  <a:pt x="5741820" y="0"/>
                </a:lnTo>
                <a:lnTo>
                  <a:pt x="5741820" y="3627121"/>
                </a:lnTo>
                <a:lnTo>
                  <a:pt x="0" y="3627121"/>
                </a:lnTo>
                <a:close/>
              </a:path>
            </a:pathLst>
          </a:custGeom>
        </p:spPr>
        <p:txBody>
          <a:bodyPr wrap="square">
            <a:noAutofit/>
          </a:bodyPr>
          <a:lstStyle/>
          <a:p>
            <a:endParaRPr lang="en-US"/>
          </a:p>
        </p:txBody>
      </p:sp>
    </p:spTree>
    <p:extLst>
      <p:ext uri="{BB962C8B-B14F-4D97-AF65-F5344CB8AC3E}">
        <p14:creationId xmlns:p14="http://schemas.microsoft.com/office/powerpoint/2010/main" val="1779085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514133" y="-1019312"/>
            <a:ext cx="4291243" cy="5924310"/>
          </a:xfrm>
          <a:custGeom>
            <a:avLst/>
            <a:gdLst>
              <a:gd name="connsiteX0" fmla="*/ 9022 w 4291243"/>
              <a:gd name="connsiteY0" fmla="*/ 0 h 5924310"/>
              <a:gd name="connsiteX1" fmla="*/ 4285227 w 4291243"/>
              <a:gd name="connsiteY1" fmla="*/ 0 h 5924310"/>
              <a:gd name="connsiteX2" fmla="*/ 4291243 w 4291243"/>
              <a:gd name="connsiteY2" fmla="*/ 6616 h 5924310"/>
              <a:gd name="connsiteX3" fmla="*/ 4288235 w 4291243"/>
              <a:gd name="connsiteY3" fmla="*/ 5917694 h 5924310"/>
              <a:gd name="connsiteX4" fmla="*/ 4282220 w 4291243"/>
              <a:gd name="connsiteY4" fmla="*/ 5924310 h 5924310"/>
              <a:gd name="connsiteX5" fmla="*/ 6015 w 4291243"/>
              <a:gd name="connsiteY5" fmla="*/ 5924310 h 5924310"/>
              <a:gd name="connsiteX6" fmla="*/ 0 w 4291243"/>
              <a:gd name="connsiteY6" fmla="*/ 5917694 h 5924310"/>
              <a:gd name="connsiteX7" fmla="*/ 3007 w 4291243"/>
              <a:gd name="connsiteY7" fmla="*/ 6616 h 5924310"/>
              <a:gd name="connsiteX8" fmla="*/ 9022 w 4291243"/>
              <a:gd name="connsiteY8" fmla="*/ 0 h 59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1243" h="5924310">
                <a:moveTo>
                  <a:pt x="9022" y="0"/>
                </a:moveTo>
                <a:cubicBezTo>
                  <a:pt x="4285227" y="0"/>
                  <a:pt x="4285227" y="0"/>
                  <a:pt x="4285227" y="0"/>
                </a:cubicBezTo>
                <a:cubicBezTo>
                  <a:pt x="4288235" y="0"/>
                  <a:pt x="4291243" y="3308"/>
                  <a:pt x="4291243" y="6616"/>
                </a:cubicBezTo>
                <a:lnTo>
                  <a:pt x="4288235" y="5917694"/>
                </a:lnTo>
                <a:cubicBezTo>
                  <a:pt x="4288235" y="5921002"/>
                  <a:pt x="4285227" y="5924310"/>
                  <a:pt x="4282220" y="5924310"/>
                </a:cubicBezTo>
                <a:cubicBezTo>
                  <a:pt x="6015" y="5924310"/>
                  <a:pt x="6015" y="5924310"/>
                  <a:pt x="6015" y="5924310"/>
                </a:cubicBezTo>
                <a:cubicBezTo>
                  <a:pt x="3007" y="5924310"/>
                  <a:pt x="0" y="5921002"/>
                  <a:pt x="0" y="5917694"/>
                </a:cubicBezTo>
                <a:cubicBezTo>
                  <a:pt x="3007" y="6616"/>
                  <a:pt x="3007" y="6616"/>
                  <a:pt x="3007" y="6616"/>
                </a:cubicBezTo>
                <a:cubicBezTo>
                  <a:pt x="3007" y="3308"/>
                  <a:pt x="6015" y="0"/>
                  <a:pt x="902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2710439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545884" y="2212489"/>
            <a:ext cx="3109057" cy="5451108"/>
          </a:xfrm>
          <a:custGeom>
            <a:avLst/>
            <a:gdLst>
              <a:gd name="connsiteX0" fmla="*/ 0 w 3109057"/>
              <a:gd name="connsiteY0" fmla="*/ 0 h 5451108"/>
              <a:gd name="connsiteX1" fmla="*/ 3109057 w 3109057"/>
              <a:gd name="connsiteY1" fmla="*/ 0 h 5451108"/>
              <a:gd name="connsiteX2" fmla="*/ 3109057 w 3109057"/>
              <a:gd name="connsiteY2" fmla="*/ 5451108 h 5451108"/>
              <a:gd name="connsiteX3" fmla="*/ 0 w 3109057"/>
              <a:gd name="connsiteY3" fmla="*/ 5451108 h 5451108"/>
            </a:gdLst>
            <a:ahLst/>
            <a:cxnLst>
              <a:cxn ang="0">
                <a:pos x="connsiteX0" y="connsiteY0"/>
              </a:cxn>
              <a:cxn ang="0">
                <a:pos x="connsiteX1" y="connsiteY1"/>
              </a:cxn>
              <a:cxn ang="0">
                <a:pos x="connsiteX2" y="connsiteY2"/>
              </a:cxn>
              <a:cxn ang="0">
                <a:pos x="connsiteX3" y="connsiteY3"/>
              </a:cxn>
            </a:cxnLst>
            <a:rect l="l" t="t" r="r" b="b"/>
            <a:pathLst>
              <a:path w="3109057" h="5451108">
                <a:moveTo>
                  <a:pt x="0" y="0"/>
                </a:moveTo>
                <a:lnTo>
                  <a:pt x="3109057" y="0"/>
                </a:lnTo>
                <a:lnTo>
                  <a:pt x="3109057" y="5451108"/>
                </a:lnTo>
                <a:lnTo>
                  <a:pt x="0" y="5451108"/>
                </a:lnTo>
                <a:close/>
              </a:path>
            </a:pathLst>
          </a:custGeom>
        </p:spPr>
        <p:txBody>
          <a:bodyPr wrap="square">
            <a:noAutofit/>
          </a:bodyPr>
          <a:lstStyle/>
          <a:p>
            <a:endParaRPr lang="en-US"/>
          </a:p>
        </p:txBody>
      </p:sp>
    </p:spTree>
    <p:extLst>
      <p:ext uri="{BB962C8B-B14F-4D97-AF65-F5344CB8AC3E}">
        <p14:creationId xmlns:p14="http://schemas.microsoft.com/office/powerpoint/2010/main" val="18548577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081696" y="2295220"/>
            <a:ext cx="1931297" cy="2258365"/>
          </a:xfrm>
          <a:custGeom>
            <a:avLst/>
            <a:gdLst>
              <a:gd name="connsiteX0" fmla="*/ 280782 w 1931297"/>
              <a:gd name="connsiteY0" fmla="*/ 0 h 2258365"/>
              <a:gd name="connsiteX1" fmla="*/ 1641418 w 1931297"/>
              <a:gd name="connsiteY1" fmla="*/ 0 h 2258365"/>
              <a:gd name="connsiteX2" fmla="*/ 1931297 w 1931297"/>
              <a:gd name="connsiteY2" fmla="*/ 261783 h 2258365"/>
              <a:gd name="connsiteX3" fmla="*/ 1931297 w 1931297"/>
              <a:gd name="connsiteY3" fmla="*/ 1991518 h 2258365"/>
              <a:gd name="connsiteX4" fmla="*/ 1655433 w 1931297"/>
              <a:gd name="connsiteY4" fmla="*/ 2257972 h 2258365"/>
              <a:gd name="connsiteX5" fmla="*/ 266521 w 1931297"/>
              <a:gd name="connsiteY5" fmla="*/ 2257972 h 2258365"/>
              <a:gd name="connsiteX6" fmla="*/ 0 w 1931297"/>
              <a:gd name="connsiteY6" fmla="*/ 1977507 h 2258365"/>
              <a:gd name="connsiteX7" fmla="*/ 0 w 1931297"/>
              <a:gd name="connsiteY7" fmla="*/ 313402 h 2258365"/>
              <a:gd name="connsiteX8" fmla="*/ 280782 w 1931297"/>
              <a:gd name="connsiteY8" fmla="*/ 0 h 225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297" h="2258365">
                <a:moveTo>
                  <a:pt x="280782" y="0"/>
                </a:moveTo>
                <a:cubicBezTo>
                  <a:pt x="1641418" y="0"/>
                  <a:pt x="1641418" y="0"/>
                  <a:pt x="1641418" y="0"/>
                </a:cubicBezTo>
                <a:cubicBezTo>
                  <a:pt x="1861225" y="0"/>
                  <a:pt x="1931297" y="163706"/>
                  <a:pt x="1931297" y="261783"/>
                </a:cubicBezTo>
                <a:cubicBezTo>
                  <a:pt x="1931297" y="1991518"/>
                  <a:pt x="1931297" y="1991518"/>
                  <a:pt x="1931297" y="1991518"/>
                </a:cubicBezTo>
                <a:cubicBezTo>
                  <a:pt x="1931297" y="2183247"/>
                  <a:pt x="1805167" y="2257972"/>
                  <a:pt x="1655433" y="2257972"/>
                </a:cubicBezTo>
                <a:cubicBezTo>
                  <a:pt x="266521" y="2257972"/>
                  <a:pt x="266521" y="2257972"/>
                  <a:pt x="266521" y="2257972"/>
                </a:cubicBezTo>
                <a:cubicBezTo>
                  <a:pt x="103019" y="2267312"/>
                  <a:pt x="0" y="2108522"/>
                  <a:pt x="0" y="1977507"/>
                </a:cubicBezTo>
                <a:cubicBezTo>
                  <a:pt x="0" y="1561358"/>
                  <a:pt x="0" y="313402"/>
                  <a:pt x="0" y="313402"/>
                </a:cubicBezTo>
                <a:cubicBezTo>
                  <a:pt x="0" y="168377"/>
                  <a:pt x="89004" y="0"/>
                  <a:pt x="28078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94283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0515600" cy="739056"/>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2888695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6568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6331"/>
            <a:ext cx="10515600" cy="739056"/>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28886958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flip="none" rotWithShape="1">
          <a:gsLst>
            <a:gs pos="0">
              <a:schemeClr val="accent1">
                <a:lumMod val="0"/>
                <a:lumOff val="100000"/>
              </a:schemeClr>
            </a:gs>
            <a:gs pos="35000">
              <a:schemeClr val="accent1">
                <a:lumMod val="0"/>
                <a:lumOff val="100000"/>
              </a:schemeClr>
            </a:gs>
            <a:gs pos="100000">
              <a:srgbClr val="CDCDCD"/>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6331"/>
            <a:ext cx="10515600" cy="739056"/>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17761906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2_Title Only">
    <p:bg>
      <p:bgPr>
        <a:gradFill flip="none" rotWithShape="1">
          <a:gsLst>
            <a:gs pos="0">
              <a:schemeClr val="accent1">
                <a:lumMod val="0"/>
                <a:lumOff val="100000"/>
              </a:schemeClr>
            </a:gs>
            <a:gs pos="16000">
              <a:schemeClr val="accent1">
                <a:lumMod val="0"/>
                <a:lumOff val="100000"/>
              </a:schemeClr>
            </a:gs>
            <a:gs pos="100000">
              <a:srgbClr val="91ABBC"/>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6331"/>
            <a:ext cx="10515600" cy="739056"/>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551083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7069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104887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94658" y="794658"/>
            <a:ext cx="10602685" cy="5268685"/>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txBody>
          <a:bodyPr wrap="square">
            <a:noAutofit/>
          </a:bodyPr>
          <a:lstStyle/>
          <a:p>
            <a:endParaRPr lang="en-US"/>
          </a:p>
        </p:txBody>
      </p:sp>
    </p:spTree>
    <p:extLst>
      <p:ext uri="{BB962C8B-B14F-4D97-AF65-F5344CB8AC3E}">
        <p14:creationId xmlns:p14="http://schemas.microsoft.com/office/powerpoint/2010/main" val="935452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7" name="Picture Placeholder 16"/>
          <p:cNvSpPr>
            <a:spLocks noGrp="1"/>
          </p:cNvSpPr>
          <p:nvPr>
            <p:ph type="pic" sz="quarter" idx="11"/>
          </p:nvPr>
        </p:nvSpPr>
        <p:spPr>
          <a:xfrm>
            <a:off x="609600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0"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5" name="Picture Placeholder 14"/>
          <p:cNvSpPr>
            <a:spLocks noGrp="1"/>
          </p:cNvSpPr>
          <p:nvPr>
            <p:ph type="pic" sz="quarter" idx="13"/>
          </p:nvPr>
        </p:nvSpPr>
        <p:spPr>
          <a:xfrm>
            <a:off x="6096000"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1795361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09600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283862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184687995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1.png"/><Relationship Id="rId5" Type="http://schemas.openxmlformats.org/officeDocument/2006/relationships/hyperlink" Target="http://www.presentationgo.com/" TargetMode="Externa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800" b="0" i="0">
                <a:solidFill>
                  <a:schemeClr val="tx1">
                    <a:lumMod val="65000"/>
                    <a:lumOff val="35000"/>
                  </a:schemeClr>
                </a:solidFill>
                <a:latin typeface="Roboto Thin" charset="0"/>
                <a:ea typeface="Roboto Thin" charset="0"/>
                <a:cs typeface="Roboto Thin" charset="0"/>
              </a:defRPr>
            </a:lvl1pPr>
          </a:lstStyle>
          <a:p>
            <a:fld id="{1D04B088-393E-434A-BA8E-C930C681F838}" type="datetimeFigureOut">
              <a:rPr lang="en-US" smtClean="0"/>
              <a:pPr/>
              <a:t>5/14/19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800" b="0" i="0">
                <a:solidFill>
                  <a:schemeClr val="tx1">
                    <a:lumMod val="65000"/>
                    <a:lumOff val="35000"/>
                  </a:schemeClr>
                </a:solidFill>
                <a:latin typeface="Roboto Thin" charset="0"/>
                <a:ea typeface="Roboto Thin" charset="0"/>
                <a:cs typeface="Roboto Thin"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b="0" i="0">
                <a:solidFill>
                  <a:schemeClr val="tx1">
                    <a:lumMod val="65000"/>
                    <a:lumOff val="35000"/>
                  </a:schemeClr>
                </a:solidFill>
                <a:latin typeface="Roboto Thin" charset="0"/>
                <a:ea typeface="Roboto Thin" charset="0"/>
                <a:cs typeface="Roboto Thin" charset="0"/>
              </a:defRPr>
            </a:lvl1pPr>
          </a:lstStyle>
          <a:p>
            <a:fld id="{F3BDBCB1-AAE6-2947-A82E-4EA4E39F932F}" type="slidenum">
              <a:rPr lang="en-US" smtClean="0"/>
              <a:pPr/>
              <a:t>‹#›</a:t>
            </a:fld>
            <a:endParaRPr lang="en-US"/>
          </a:p>
        </p:txBody>
      </p:sp>
    </p:spTree>
    <p:extLst>
      <p:ext uri="{BB962C8B-B14F-4D97-AF65-F5344CB8AC3E}">
        <p14:creationId xmlns:p14="http://schemas.microsoft.com/office/powerpoint/2010/main" val="675179415"/>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50" r:id="rId3"/>
    <p:sldLayoutId id="2147483661" r:id="rId4"/>
    <p:sldLayoutId id="2147483671" r:id="rId5"/>
    <p:sldLayoutId id="2147483656" r:id="rId6"/>
    <p:sldLayoutId id="2147483662" r:id="rId7"/>
    <p:sldLayoutId id="2147483664" r:id="rId8"/>
    <p:sldLayoutId id="2147483666" r:id="rId9"/>
    <p:sldLayoutId id="2147483663" r:id="rId10"/>
    <p:sldLayoutId id="2147483665" r:id="rId11"/>
    <p:sldLayoutId id="2147483655" r:id="rId12"/>
    <p:sldLayoutId id="2147483651" r:id="rId13"/>
    <p:sldLayoutId id="2147483657" r:id="rId14"/>
    <p:sldLayoutId id="2147483675" r:id="rId15"/>
    <p:sldLayoutId id="2147483674" r:id="rId16"/>
    <p:sldLayoutId id="2147483652" r:id="rId17"/>
    <p:sldLayoutId id="2147483653" r:id="rId18"/>
    <p:sldLayoutId id="2147483654" r:id="rId19"/>
    <p:sldLayoutId id="2147483659" r:id="rId20"/>
    <p:sldLayoutId id="2147483673" r:id="rId21"/>
    <p:sldLayoutId id="2147483658" r:id="rId22"/>
    <p:sldLayoutId id="2147483660" r:id="rId23"/>
    <p:sldLayoutId id="2147483670" r:id="rId24"/>
    <p:sldLayoutId id="2147483672" r:id="rId25"/>
    <p:sldLayoutId id="2147483676" r:id="rId26"/>
    <p:sldLayoutId id="2147483667" r:id="rId27"/>
    <p:sldLayoutId id="2147483668" r:id="rId28"/>
    <p:sldLayoutId id="2147483669" r:id="rId29"/>
    <p:sldLayoutId id="2147483677" r:id="rId30"/>
    <p:sldLayoutId id="2147483678" r:id="rId31"/>
    <p:sldLayoutId id="2147483679" r:id="rId32"/>
    <p:sldLayoutId id="2147483680" r:id="rId33"/>
    <p:sldLayoutId id="2147483686" r:id="rId34"/>
    <p:sldLayoutId id="2147483687" r:id="rId35"/>
  </p:sldLayoutIdLst>
  <p:txStyles>
    <p:titleStyle>
      <a:lvl1pPr algn="l" defTabSz="914400" rtl="0" eaLnBrk="1" latinLnBrk="0" hangingPunct="1">
        <a:lnSpc>
          <a:spcPct val="90000"/>
        </a:lnSpc>
        <a:spcBef>
          <a:spcPct val="0"/>
        </a:spcBef>
        <a:buNone/>
        <a:defRPr sz="2400" b="0" i="0" kern="1200">
          <a:solidFill>
            <a:schemeClr val="tx1">
              <a:lumMod val="65000"/>
              <a:lumOff val="35000"/>
            </a:schemeClr>
          </a:solidFill>
          <a:latin typeface="Roboto Thin" charset="0"/>
          <a:ea typeface="Roboto Thin" charset="0"/>
          <a:cs typeface="Roboto Thin" charset="0"/>
        </a:defRPr>
      </a:lvl1pPr>
    </p:titleStyle>
    <p:bodyStyle>
      <a:lvl1pPr marL="0" indent="0" algn="l" defTabSz="914400" rtl="0" eaLnBrk="1" latinLnBrk="0" hangingPunct="1">
        <a:lnSpc>
          <a:spcPct val="90000"/>
        </a:lnSpc>
        <a:spcBef>
          <a:spcPts val="1000"/>
        </a:spcBef>
        <a:buFont typeface="Arial"/>
        <a:buNone/>
        <a:defRPr sz="1200" b="0" i="0" kern="1200">
          <a:solidFill>
            <a:schemeClr val="tx1">
              <a:lumMod val="65000"/>
              <a:lumOff val="35000"/>
            </a:schemeClr>
          </a:solidFill>
          <a:latin typeface="Roboto Thin" charset="0"/>
          <a:ea typeface="Roboto Thin" charset="0"/>
          <a:cs typeface="Roboto Thin" charset="0"/>
        </a:defRPr>
      </a:lvl1pPr>
      <a:lvl2pPr marL="685800" indent="-228600" algn="l" defTabSz="914400" rtl="0" eaLnBrk="1" latinLnBrk="0" hangingPunct="1">
        <a:lnSpc>
          <a:spcPct val="90000"/>
        </a:lnSpc>
        <a:spcBef>
          <a:spcPts val="500"/>
        </a:spcBef>
        <a:buFont typeface="Arial"/>
        <a:buChar char="•"/>
        <a:defRPr sz="800" b="0" i="0" kern="1200">
          <a:solidFill>
            <a:schemeClr val="tx1">
              <a:lumMod val="65000"/>
              <a:lumOff val="35000"/>
            </a:schemeClr>
          </a:solidFill>
          <a:latin typeface="Roboto Thin" charset="0"/>
          <a:ea typeface="Roboto Thin" charset="0"/>
          <a:cs typeface="Roboto Thin" charset="0"/>
        </a:defRPr>
      </a:lvl2pPr>
      <a:lvl3pPr marL="1143000" indent="-228600" algn="l" defTabSz="914400" rtl="0" eaLnBrk="1" latinLnBrk="0" hangingPunct="1">
        <a:lnSpc>
          <a:spcPct val="90000"/>
        </a:lnSpc>
        <a:spcBef>
          <a:spcPts val="500"/>
        </a:spcBef>
        <a:buFont typeface="Arial"/>
        <a:buChar char="•"/>
        <a:defRPr sz="800" b="0" i="0" kern="1200">
          <a:solidFill>
            <a:schemeClr val="tx1">
              <a:lumMod val="65000"/>
              <a:lumOff val="35000"/>
            </a:schemeClr>
          </a:solidFill>
          <a:latin typeface="Roboto Thin" charset="0"/>
          <a:ea typeface="Roboto Thin" charset="0"/>
          <a:cs typeface="Roboto Thin" charset="0"/>
        </a:defRPr>
      </a:lvl3pPr>
      <a:lvl4pPr marL="1600200" indent="-228600" algn="l" defTabSz="914400" rtl="0" eaLnBrk="1" latinLnBrk="0" hangingPunct="1">
        <a:lnSpc>
          <a:spcPct val="90000"/>
        </a:lnSpc>
        <a:spcBef>
          <a:spcPts val="500"/>
        </a:spcBef>
        <a:buFont typeface="Arial"/>
        <a:buChar char="•"/>
        <a:defRPr sz="800" b="0" i="0" kern="1200">
          <a:solidFill>
            <a:schemeClr val="tx1">
              <a:lumMod val="65000"/>
              <a:lumOff val="35000"/>
            </a:schemeClr>
          </a:solidFill>
          <a:latin typeface="Roboto Thin" charset="0"/>
          <a:ea typeface="Roboto Thin" charset="0"/>
          <a:cs typeface="Roboto Thin" charset="0"/>
        </a:defRPr>
      </a:lvl4pPr>
      <a:lvl5pPr marL="2057400" indent="-228600" algn="l" defTabSz="914400" rtl="0" eaLnBrk="1" latinLnBrk="0" hangingPunct="1">
        <a:lnSpc>
          <a:spcPct val="90000"/>
        </a:lnSpc>
        <a:spcBef>
          <a:spcPts val="500"/>
        </a:spcBef>
        <a:buFont typeface="Arial"/>
        <a:buChar char="•"/>
        <a:defRPr sz="800" b="0" i="0" kern="1200">
          <a:solidFill>
            <a:schemeClr val="tx1">
              <a:lumMod val="65000"/>
              <a:lumOff val="35000"/>
            </a:schemeClr>
          </a:solidFill>
          <a:latin typeface="Roboto Thin" charset="0"/>
          <a:ea typeface="Roboto Thin" charset="0"/>
          <a:cs typeface="Roboto Thi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06332"/>
            <a:ext cx="10515600" cy="739056"/>
          </a:xfrm>
          <a:prstGeom prst="rect">
            <a:avLst/>
          </a:prstGeom>
        </p:spPr>
        <p:txBody>
          <a:bodyPr>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05911"/>
            <a:ext cx="12192000"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400" dirty="0">
                <a:solidFill>
                  <a:prstClr val="white">
                    <a:lumMod val="75000"/>
                  </a:prstClr>
                </a:solidFill>
                <a:latin typeface="Calibri"/>
              </a:rPr>
              <a:t>www.</a:t>
            </a:r>
            <a:r>
              <a:rPr lang="en-US" sz="2400" dirty="0">
                <a:solidFill>
                  <a:prstClr val="black">
                    <a:lumMod val="85000"/>
                    <a:lumOff val="15000"/>
                  </a:prstClr>
                </a:solidFill>
                <a:latin typeface="Calibri"/>
              </a:rPr>
              <a:t>presentationgo</a:t>
            </a:r>
            <a:r>
              <a:rPr lang="en-US" sz="2400" dirty="0">
                <a:solidFill>
                  <a:prstClr val="white">
                    <a:lumMod val="75000"/>
                  </a:prstClr>
                </a:solidFill>
                <a:latin typeface="Calibri"/>
              </a:rPr>
              <a:t>.com</a:t>
            </a:r>
          </a:p>
        </p:txBody>
      </p:sp>
      <p:sp>
        <p:nvSpPr>
          <p:cNvPr id="23" name="Freeform 22"/>
          <p:cNvSpPr/>
          <p:nvPr userDrawn="1"/>
        </p:nvSpPr>
        <p:spPr>
          <a:xfrm rot="5400000">
            <a:off x="183153" y="21288"/>
            <a:ext cx="369496" cy="761203"/>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a:endParaRPr>
          </a:p>
        </p:txBody>
      </p:sp>
      <p:sp>
        <p:nvSpPr>
          <p:cNvPr id="7" name="Rectangle 6"/>
          <p:cNvSpPr/>
          <p:nvPr userDrawn="1"/>
        </p:nvSpPr>
        <p:spPr>
          <a:xfrm>
            <a:off x="-118531" y="6959601"/>
            <a:ext cx="1260531" cy="215444"/>
          </a:xfrm>
          <a:prstGeom prst="rect">
            <a:avLst/>
          </a:prstGeom>
        </p:spPr>
        <p:txBody>
          <a:bodyPr wrap="none">
            <a:spAutoFit/>
          </a:bodyPr>
          <a:lstStyle/>
          <a:p>
            <a:r>
              <a:rPr lang="en-US" sz="800" dirty="0">
                <a:solidFill>
                  <a:srgbClr val="555555"/>
                </a:solidFill>
                <a:latin typeface="Open Sans" panose="020B0606030504020204" pitchFamily="34" charset="0"/>
              </a:rPr>
              <a:t>© </a:t>
            </a:r>
            <a:r>
              <a:rPr lang="en-US" sz="800" dirty="0">
                <a:solidFill>
                  <a:srgbClr val="A5CD28"/>
                </a:solidFill>
                <a:latin typeface="Open Sans" panose="020B0606030504020204" pitchFamily="34" charset="0"/>
                <a:hlinkClick r:id="rId5" tooltip="PresentationGo!"/>
              </a:rPr>
              <a:t>presentationgo.com</a:t>
            </a:r>
            <a:endParaRPr lang="en-US" sz="800" dirty="0">
              <a:solidFill>
                <a:prstClr val="black"/>
              </a:solidFill>
              <a:latin typeface="Calibri"/>
            </a:endParaRPr>
          </a:p>
        </p:txBody>
      </p:sp>
      <p:grpSp>
        <p:nvGrpSpPr>
          <p:cNvPr id="8" name="Group 7"/>
          <p:cNvGrpSpPr/>
          <p:nvPr userDrawn="1"/>
        </p:nvGrpSpPr>
        <p:grpSpPr>
          <a:xfrm>
            <a:off x="-2206543" y="-73804"/>
            <a:ext cx="1977373" cy="612144"/>
            <a:chOff x="-2096383" y="21447"/>
            <a:chExt cx="1483030" cy="612144"/>
          </a:xfrm>
        </p:grpSpPr>
        <p:sp>
          <p:nvSpPr>
            <p:cNvPr id="10" name="TextBox 9"/>
            <p:cNvSpPr txBox="1"/>
            <p:nvPr userDrawn="1"/>
          </p:nvSpPr>
          <p:spPr>
            <a:xfrm>
              <a:off x="-2096383" y="21447"/>
              <a:ext cx="274880" cy="246221"/>
            </a:xfrm>
            <a:prstGeom prst="rect">
              <a:avLst/>
            </a:prstGeom>
            <a:noFill/>
          </p:spPr>
          <p:txBody>
            <a:bodyPr wrap="none" rtlCol="0">
              <a:spAutoFit/>
            </a:bodyPr>
            <a:lstStyle/>
            <a:p>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By:</a:t>
              </a:r>
            </a:p>
          </p:txBody>
        </p:sp>
        <p:sp>
          <p:nvSpPr>
            <p:cNvPr id="11" name="TextBox 10"/>
            <p:cNvSpPr txBox="1"/>
            <p:nvPr userDrawn="1"/>
          </p:nvSpPr>
          <p:spPr>
            <a:xfrm>
              <a:off x="-1002010" y="387370"/>
              <a:ext cx="357441" cy="246221"/>
            </a:xfrm>
            <a:prstGeom prst="rect">
              <a:avLst/>
            </a:prstGeom>
            <a:noFill/>
          </p:spPr>
          <p:txBody>
            <a:bodyPr wrap="none" rtlCol="0">
              <a:spAutoFit/>
            </a:bodyPr>
            <a:lstStyle/>
            <a:p>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.com</a:t>
              </a:r>
            </a:p>
          </p:txBody>
        </p:sp>
        <p:pic>
          <p:nvPicPr>
            <p:cNvPr id="12" name="Picture 11"/>
            <p:cNvPicPr>
              <a:picLocks noChangeAspect="1"/>
            </p:cNvPicPr>
            <p:nvPr userDrawn="1"/>
          </p:nvPicPr>
          <p:blipFill>
            <a:blip r:embed="rId6"/>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05513462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Lst>
  <p:txStyles>
    <p:titleStyle>
      <a:lvl1pPr algn="l" defTabSz="914400" rtl="0" eaLnBrk="1" latinLnBrk="0" hangingPunct="1">
        <a:lnSpc>
          <a:spcPct val="90000"/>
        </a:lnSpc>
        <a:spcBef>
          <a:spcPct val="0"/>
        </a:spcBef>
        <a:buNone/>
        <a:defRPr lang="en-US"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journals.plos.org/plosone/article?id=10.1371/journal.pone.0184661" TargetMode="External"/><Relationship Id="rId2" Type="http://schemas.openxmlformats.org/officeDocument/2006/relationships/image" Target="../media/image8.png"/><Relationship Id="rId1" Type="http://schemas.openxmlformats.org/officeDocument/2006/relationships/slideLayout" Target="../slideLayouts/slideLayout35.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journals.plos.org/plosone/article?id=10.1371/journal.pone.0184661" TargetMode="External"/><Relationship Id="rId2" Type="http://schemas.openxmlformats.org/officeDocument/2006/relationships/image" Target="../media/image10.png"/><Relationship Id="rId1" Type="http://schemas.openxmlformats.org/officeDocument/2006/relationships/slideLayout" Target="../slideLayouts/slideLayout35.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web.stanford.edu/group/poldracklab/mriqc/reports/anat_group.html"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4.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5.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35.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26.emf"/><Relationship Id="rId4" Type="http://schemas.openxmlformats.org/officeDocument/2006/relationships/hyperlink" Target="https://ocw.mit.edu/courses/health-sciences-and-technology/hst-583-functional-magnetic-resonance-imaging-data-acquisition-and-analysis-fall-2008/lecture-note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26.emf"/><Relationship Id="rId4" Type="http://schemas.openxmlformats.org/officeDocument/2006/relationships/hyperlink" Target="https://ocw.mit.edu/courses/health-sciences-and-technology/hst-583-functional-magnetic-resonance-imaging-data-acquisition-and-analysis-fall-2008/lecture-note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27.emf"/><Relationship Id="rId4" Type="http://schemas.openxmlformats.org/officeDocument/2006/relationships/hyperlink" Target="https://ocw.mit.edu/courses/health-sciences-and-technology/hst-583-functional-magnetic-resonance-imaging-data-acquisition-and-analysis-fall-2008/lecture-not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29.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4" Type="http://schemas.openxmlformats.org/officeDocument/2006/relationships/hyperlink" Target="https://ocw.mit.edu/courses/health-sciences-and-technology/hst-583-functional-magnetic-resonance-imaging-data-acquisition-and-analysis-fall-2008/lecture-note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35.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35.xml"/><Relationship Id="rId4" Type="http://schemas.openxmlformats.org/officeDocument/2006/relationships/image" Target="../media/image16.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hyperlink" Target="http://creativecommons.org/licenses/by-nc-sa/4.0/" TargetMode="Externa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4912457" y="4648134"/>
            <a:ext cx="2367086" cy="3049340"/>
            <a:chOff x="4421757" y="3739789"/>
            <a:chExt cx="3352918" cy="4319315"/>
          </a:xfrm>
        </p:grpSpPr>
        <p:sp>
          <p:nvSpPr>
            <p:cNvPr id="9" name="Rectangle 8"/>
            <p:cNvSpPr/>
            <p:nvPr/>
          </p:nvSpPr>
          <p:spPr>
            <a:xfrm rot="18900000" flipV="1">
              <a:off x="4421757" y="3739789"/>
              <a:ext cx="3352918" cy="335291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8900000" flipV="1">
              <a:off x="5501887" y="5138345"/>
              <a:ext cx="1192658" cy="119265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900000" flipV="1">
              <a:off x="4912474" y="5687620"/>
              <a:ext cx="2371484" cy="2371484"/>
            </a:xfrm>
            <a:prstGeom prst="rect">
              <a:avLst/>
            </a:prstGeom>
            <a:noFill/>
            <a:ln w="254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p:cNvSpPr txBox="1"/>
          <p:nvPr/>
        </p:nvSpPr>
        <p:spPr>
          <a:xfrm>
            <a:off x="676985" y="1698095"/>
            <a:ext cx="10838043" cy="1200329"/>
          </a:xfrm>
          <a:prstGeom prst="rect">
            <a:avLst/>
          </a:prstGeom>
          <a:noFill/>
        </p:spPr>
        <p:txBody>
          <a:bodyPr wrap="none" rtlCol="0">
            <a:spAutoFit/>
          </a:bodyPr>
          <a:lstStyle/>
          <a:p>
            <a:pPr algn="ctr"/>
            <a:r>
              <a:rPr lang="en-US" sz="7200" dirty="0">
                <a:solidFill>
                  <a:schemeClr val="bg1"/>
                </a:solidFill>
                <a:latin typeface="Nexa Bold" charset="0"/>
                <a:ea typeface="Nexa Bold" charset="0"/>
                <a:cs typeface="Nexa Bold" charset="0"/>
              </a:rPr>
              <a:t>INTRODUCTION TO MRI</a:t>
            </a:r>
          </a:p>
        </p:txBody>
      </p:sp>
      <p:sp>
        <p:nvSpPr>
          <p:cNvPr id="12" name="Right Triangle 11"/>
          <p:cNvSpPr/>
          <p:nvPr/>
        </p:nvSpPr>
        <p:spPr>
          <a:xfrm rot="18900000">
            <a:off x="5867076" y="2775359"/>
            <a:ext cx="457848" cy="457848"/>
          </a:xfrm>
          <a:prstGeom prst="rtTriangle">
            <a:avLst/>
          </a:prstGeom>
          <a:solidFill>
            <a:srgbClr val="FF9F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788204" y="6044328"/>
            <a:ext cx="385592"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100604" y="6044328"/>
            <a:ext cx="385592"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527780" y="6111982"/>
            <a:ext cx="4140878" cy="430887"/>
          </a:xfrm>
          <a:prstGeom prst="rect">
            <a:avLst/>
          </a:prstGeom>
          <a:noFill/>
        </p:spPr>
        <p:txBody>
          <a:bodyPr wrap="none" rtlCol="0">
            <a:spAutoFit/>
          </a:bodyPr>
          <a:lstStyle/>
          <a:p>
            <a:pPr algn="r"/>
            <a:r>
              <a:rPr lang="en-US" sz="1100" i="1" spc="600" dirty="0">
                <a:solidFill>
                  <a:schemeClr val="bg1"/>
                </a:solidFill>
                <a:latin typeface="Roboto Light" charset="0"/>
                <a:ea typeface="Roboto Light" charset="0"/>
                <a:cs typeface="Roboto Light" charset="0"/>
              </a:rPr>
              <a:t>May 14, 2018</a:t>
            </a:r>
          </a:p>
          <a:p>
            <a:pPr algn="r"/>
            <a:r>
              <a:rPr lang="en-US" sz="1100" i="1" spc="600" dirty="0">
                <a:solidFill>
                  <a:schemeClr val="bg1"/>
                </a:solidFill>
                <a:latin typeface="Roboto Light" charset="0"/>
                <a:ea typeface="Roboto Light" charset="0"/>
                <a:cs typeface="Roboto Light" charset="0"/>
              </a:rPr>
              <a:t>Structural &amp; Functional MRI I</a:t>
            </a:r>
          </a:p>
        </p:txBody>
      </p:sp>
      <p:sp>
        <p:nvSpPr>
          <p:cNvPr id="18" name="TextBox 17"/>
          <p:cNvSpPr txBox="1"/>
          <p:nvPr/>
        </p:nvSpPr>
        <p:spPr>
          <a:xfrm>
            <a:off x="677333" y="6111982"/>
            <a:ext cx="1918151" cy="430887"/>
          </a:xfrm>
          <a:prstGeom prst="rect">
            <a:avLst/>
          </a:prstGeom>
          <a:noFill/>
        </p:spPr>
        <p:txBody>
          <a:bodyPr wrap="none" rtlCol="0">
            <a:spAutoFit/>
          </a:bodyPr>
          <a:lstStyle/>
          <a:p>
            <a:r>
              <a:rPr lang="en-US" sz="1100" i="1" spc="600" dirty="0">
                <a:solidFill>
                  <a:schemeClr val="bg1"/>
                </a:solidFill>
                <a:latin typeface="Roboto Light" charset="0"/>
                <a:ea typeface="Roboto Light" charset="0"/>
                <a:cs typeface="Roboto Light" charset="0"/>
              </a:rPr>
              <a:t>Lynne J. Williams, Ph.D.</a:t>
            </a:r>
          </a:p>
          <a:p>
            <a:r>
              <a:rPr lang="en-US" sz="1100" i="1" spc="600" dirty="0">
                <a:solidFill>
                  <a:schemeClr val="bg1"/>
                </a:solidFill>
                <a:latin typeface="Roboto Light" charset="0"/>
                <a:ea typeface="Roboto Light" charset="0"/>
                <a:cs typeface="Roboto Light" charset="0"/>
              </a:rPr>
              <a:t>BCCH MRI Research Facility</a:t>
            </a:r>
          </a:p>
        </p:txBody>
      </p:sp>
    </p:spTree>
    <p:extLst>
      <p:ext uri="{BB962C8B-B14F-4D97-AF65-F5344CB8AC3E}">
        <p14:creationId xmlns:p14="http://schemas.microsoft.com/office/powerpoint/2010/main" val="3309933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94658" y="794658"/>
            <a:ext cx="10602685" cy="5268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43625" y="1495878"/>
            <a:ext cx="3590367" cy="1877437"/>
          </a:xfrm>
          <a:prstGeom prst="rect">
            <a:avLst/>
          </a:prstGeom>
          <a:noFill/>
        </p:spPr>
        <p:txBody>
          <a:bodyPr wrap="none" rtlCol="0">
            <a:spAutoFit/>
          </a:bodyPr>
          <a:lstStyle/>
          <a:p>
            <a:r>
              <a:rPr lang="en-US" sz="4400" dirty="0">
                <a:solidFill>
                  <a:srgbClr val="FF9F1B"/>
                </a:solidFill>
                <a:latin typeface="Nexa Bold" charset="0"/>
                <a:ea typeface="Nexa Bold" charset="0"/>
                <a:cs typeface="Nexa Bold" charset="0"/>
              </a:rPr>
              <a:t>RULE #4: </a:t>
            </a:r>
          </a:p>
          <a:p>
            <a:r>
              <a:rPr lang="en-US" sz="3600" dirty="0">
                <a:latin typeface="Nexa Bold" charset="0"/>
                <a:ea typeface="Nexa Bold" charset="0"/>
                <a:cs typeface="Nexa Bold" charset="0"/>
              </a:rPr>
              <a:t>LOOK AT YOUR</a:t>
            </a:r>
          </a:p>
          <a:p>
            <a:r>
              <a:rPr lang="en-US" sz="3600" dirty="0">
                <a:latin typeface="Nexa Bold" charset="0"/>
                <a:ea typeface="Nexa Bold" charset="0"/>
                <a:cs typeface="Nexa Bold" charset="0"/>
              </a:rPr>
              <a:t>DATA</a:t>
            </a:r>
          </a:p>
        </p:txBody>
      </p:sp>
      <p:sp>
        <p:nvSpPr>
          <p:cNvPr id="7" name="Rectangle 6"/>
          <p:cNvSpPr/>
          <p:nvPr/>
        </p:nvSpPr>
        <p:spPr>
          <a:xfrm>
            <a:off x="5780314" y="3619536"/>
            <a:ext cx="4779389" cy="1200328"/>
          </a:xfrm>
          <a:prstGeom prst="rect">
            <a:avLst/>
          </a:prstGeom>
        </p:spPr>
        <p:txBody>
          <a:bodyPr wrap="square">
            <a:spAutoFit/>
          </a:bodyPr>
          <a:lstStyle/>
          <a:p>
            <a:pPr algn="ctr"/>
            <a:r>
              <a:rPr lang="en-US" sz="2400" spc="600" dirty="0">
                <a:solidFill>
                  <a:schemeClr val="tx1">
                    <a:lumMod val="75000"/>
                    <a:lumOff val="25000"/>
                  </a:schemeClr>
                </a:solidFill>
                <a:latin typeface="Roboto Light"/>
                <a:ea typeface="Roboto Medium" charset="0"/>
                <a:cs typeface="Roboto Light"/>
              </a:rPr>
              <a:t>QUALITATIVE AND QUANTITATIVE MEASURES NEEDED</a:t>
            </a:r>
            <a:endParaRPr lang="en-US" sz="2400" spc="600" dirty="0">
              <a:solidFill>
                <a:schemeClr val="tx1">
                  <a:lumMod val="75000"/>
                  <a:lumOff val="25000"/>
                </a:schemeClr>
              </a:solidFill>
              <a:latin typeface="Roboto Light"/>
              <a:ea typeface="Roboto Thin" charset="0"/>
              <a:cs typeface="Roboto Light"/>
            </a:endParaRPr>
          </a:p>
        </p:txBody>
      </p:sp>
      <p:sp>
        <p:nvSpPr>
          <p:cNvPr id="8" name="Rectangle 7"/>
          <p:cNvSpPr/>
          <p:nvPr/>
        </p:nvSpPr>
        <p:spPr>
          <a:xfrm>
            <a:off x="7365943" y="1626683"/>
            <a:ext cx="1608133" cy="1795363"/>
          </a:xfrm>
          <a:prstGeom prst="rect">
            <a:avLst/>
          </a:prstGeom>
        </p:spPr>
        <p:txBody>
          <a:bodyPr wrap="none">
            <a:spAutoFit/>
          </a:bodyPr>
          <a:lstStyle/>
          <a:p>
            <a:pPr algn="ctr"/>
            <a:r>
              <a:rPr lang="en-US" sz="16600" baseline="-25000" dirty="0">
                <a:solidFill>
                  <a:srgbClr val="FF9F1B"/>
                </a:solidFill>
                <a:latin typeface="Pe-icon-7-stroke"/>
                <a:cs typeface="Pe-icon-7-stroke"/>
              </a:rPr>
              <a:t></a:t>
            </a:r>
            <a:endParaRPr lang="en-US" sz="28700" dirty="0">
              <a:solidFill>
                <a:srgbClr val="FF9F1B"/>
              </a:solidFill>
              <a:latin typeface="Pe-icon-7-stroke"/>
              <a:cs typeface="Pe-icon-7-stroke"/>
            </a:endParaRPr>
          </a:p>
        </p:txBody>
      </p:sp>
    </p:spTree>
    <p:extLst>
      <p:ext uri="{BB962C8B-B14F-4D97-AF65-F5344CB8AC3E}">
        <p14:creationId xmlns:p14="http://schemas.microsoft.com/office/powerpoint/2010/main" val="635714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73" y="1299883"/>
            <a:ext cx="11545455" cy="3765176"/>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431030" y="246529"/>
            <a:ext cx="11345333" cy="374461"/>
          </a:xfrm>
          <a:noFill/>
          <a:ln/>
        </p:spPr>
        <p:txBody>
          <a:bodyPr>
            <a:spAutoFit/>
          </a:bodyPr>
          <a:lstStyle/>
          <a:p>
            <a:pPr marL="0" indent="0" algn="ctr">
              <a:spcBef>
                <a:spcPct val="0"/>
              </a:spcBef>
              <a:buFontTx/>
              <a:buNone/>
            </a:pPr>
            <a:r>
              <a:rPr lang="en-US" sz="2000" b="1" spc="600" dirty="0">
                <a:solidFill>
                  <a:schemeClr val="tx1"/>
                </a:solidFill>
                <a:latin typeface="Roboto Thin"/>
                <a:cs typeface="Roboto Thin"/>
              </a:rPr>
              <a:t>MRIQC</a:t>
            </a:r>
            <a:r>
              <a:rPr lang="ja-JP" altLang="en-US" sz="2000" b="1" spc="600" dirty="0">
                <a:solidFill>
                  <a:schemeClr val="tx1"/>
                </a:solidFill>
                <a:latin typeface="Roboto Thin"/>
                <a:cs typeface="Roboto Thin"/>
              </a:rPr>
              <a:t>’</a:t>
            </a:r>
            <a:r>
              <a:rPr lang="en-US" sz="2000" b="1" spc="600" dirty="0">
                <a:solidFill>
                  <a:schemeClr val="tx1"/>
                </a:solidFill>
                <a:latin typeface="Roboto Thin"/>
                <a:cs typeface="Roboto Thin"/>
              </a:rPr>
              <a:t>S PROCESSING DATA FLOW</a:t>
            </a:r>
          </a:p>
        </p:txBody>
      </p:sp>
      <p:sp>
        <p:nvSpPr>
          <p:cNvPr id="4100" name="Text Box 4"/>
          <p:cNvSpPr txBox="1">
            <a:spLocks noChangeArrowheads="1"/>
          </p:cNvSpPr>
          <p:nvPr/>
        </p:nvSpPr>
        <p:spPr bwMode="auto">
          <a:xfrm>
            <a:off x="1540934" y="5980774"/>
            <a:ext cx="7416799"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r" eaLnBrk="1" hangingPunct="1"/>
            <a:r>
              <a:rPr lang="en-US" sz="1200" dirty="0">
                <a:latin typeface="Roboto"/>
                <a:cs typeface="Roboto"/>
              </a:rPr>
              <a:t>Esteban O, </a:t>
            </a:r>
            <a:r>
              <a:rPr lang="en-US" sz="1200" dirty="0" err="1">
                <a:latin typeface="Roboto"/>
                <a:cs typeface="Roboto"/>
              </a:rPr>
              <a:t>Birman</a:t>
            </a:r>
            <a:r>
              <a:rPr lang="en-US" sz="1200" dirty="0">
                <a:latin typeface="Roboto"/>
                <a:cs typeface="Roboto"/>
              </a:rPr>
              <a:t> D, </a:t>
            </a:r>
            <a:r>
              <a:rPr lang="en-US" sz="1200" dirty="0" err="1">
                <a:latin typeface="Roboto"/>
                <a:cs typeface="Roboto"/>
              </a:rPr>
              <a:t>Schaer</a:t>
            </a:r>
            <a:r>
              <a:rPr lang="en-US" sz="1200" dirty="0">
                <a:latin typeface="Roboto"/>
                <a:cs typeface="Roboto"/>
              </a:rPr>
              <a:t> M, </a:t>
            </a:r>
            <a:r>
              <a:rPr lang="en-US" sz="1200" dirty="0" err="1">
                <a:latin typeface="Roboto"/>
                <a:cs typeface="Roboto"/>
              </a:rPr>
              <a:t>Koyejo</a:t>
            </a:r>
            <a:r>
              <a:rPr lang="en-US" sz="1200" dirty="0">
                <a:latin typeface="Roboto"/>
                <a:cs typeface="Roboto"/>
              </a:rPr>
              <a:t> OO, </a:t>
            </a:r>
            <a:r>
              <a:rPr lang="en-US" sz="1200" dirty="0" err="1">
                <a:latin typeface="Roboto"/>
                <a:cs typeface="Roboto"/>
              </a:rPr>
              <a:t>Poldrack</a:t>
            </a:r>
            <a:r>
              <a:rPr lang="en-US" sz="1200" dirty="0">
                <a:latin typeface="Roboto"/>
                <a:cs typeface="Roboto"/>
              </a:rPr>
              <a:t> RA, et al. (2017) MRIQC: Advancing the automatic prediction of image quality in MRI from unseen sites. PLOS ONE 12(9): e0184661. https://</a:t>
            </a:r>
            <a:r>
              <a:rPr lang="en-US" sz="1200" dirty="0" err="1">
                <a:latin typeface="Roboto"/>
                <a:cs typeface="Roboto"/>
              </a:rPr>
              <a:t>doi.org</a:t>
            </a:r>
            <a:r>
              <a:rPr lang="en-US" sz="1200" dirty="0">
                <a:latin typeface="Roboto"/>
                <a:cs typeface="Roboto"/>
              </a:rPr>
              <a:t>/10.1371/journal.pone.0184661</a:t>
            </a:r>
          </a:p>
          <a:p>
            <a:pPr algn="r" eaLnBrk="1" hangingPunct="1"/>
            <a:r>
              <a:rPr lang="en-US" sz="1200" dirty="0">
                <a:latin typeface="Roboto"/>
                <a:cs typeface="Roboto"/>
                <a:hlinkClick r:id="rId3"/>
              </a:rPr>
              <a:t>http://journals.plos.org/plosone/article?id=10.1371/journal.pone.0184661</a:t>
            </a:r>
            <a:endParaRPr lang="en-US" sz="1200" dirty="0">
              <a:latin typeface="Roboto"/>
              <a:cs typeface="Roboto"/>
            </a:endParaRPr>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4788" y="6342530"/>
            <a:ext cx="2940242" cy="45944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18195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182" y="762000"/>
            <a:ext cx="6003636" cy="4840941"/>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431030" y="246529"/>
            <a:ext cx="11345333" cy="374461"/>
          </a:xfrm>
          <a:noFill/>
          <a:ln/>
        </p:spPr>
        <p:txBody>
          <a:bodyPr>
            <a:spAutoFit/>
          </a:bodyPr>
          <a:lstStyle/>
          <a:p>
            <a:pPr marL="0" indent="0" algn="ctr">
              <a:spcBef>
                <a:spcPct val="0"/>
              </a:spcBef>
              <a:buFontTx/>
              <a:buNone/>
            </a:pPr>
            <a:r>
              <a:rPr lang="en-US" sz="2000" b="1" spc="600" dirty="0">
                <a:solidFill>
                  <a:schemeClr val="tx2"/>
                </a:solidFill>
              </a:rPr>
              <a:t>VISUAL REPORTS</a:t>
            </a:r>
          </a:p>
        </p:txBody>
      </p:sp>
      <p:sp>
        <p:nvSpPr>
          <p:cNvPr id="4100" name="Text Box 4"/>
          <p:cNvSpPr txBox="1">
            <a:spLocks noChangeArrowheads="1"/>
          </p:cNvSpPr>
          <p:nvPr/>
        </p:nvSpPr>
        <p:spPr bwMode="auto">
          <a:xfrm>
            <a:off x="2032000" y="6002613"/>
            <a:ext cx="7065818"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r" eaLnBrk="1" hangingPunct="1"/>
            <a:r>
              <a:rPr lang="en-US" sz="1200" dirty="0"/>
              <a:t>Esteban O, </a:t>
            </a:r>
            <a:r>
              <a:rPr lang="en-US" sz="1200" dirty="0" err="1"/>
              <a:t>Birman</a:t>
            </a:r>
            <a:r>
              <a:rPr lang="en-US" sz="1200" dirty="0"/>
              <a:t> D, </a:t>
            </a:r>
            <a:r>
              <a:rPr lang="en-US" sz="1200" dirty="0" err="1"/>
              <a:t>Schaer</a:t>
            </a:r>
            <a:r>
              <a:rPr lang="en-US" sz="1200" dirty="0"/>
              <a:t> M, </a:t>
            </a:r>
            <a:r>
              <a:rPr lang="en-US" sz="1200" dirty="0" err="1"/>
              <a:t>Koyejo</a:t>
            </a:r>
            <a:r>
              <a:rPr lang="en-US" sz="1200" dirty="0"/>
              <a:t> OO, </a:t>
            </a:r>
            <a:r>
              <a:rPr lang="en-US" sz="1200" dirty="0" err="1"/>
              <a:t>Poldrack</a:t>
            </a:r>
            <a:r>
              <a:rPr lang="en-US" sz="1200" dirty="0"/>
              <a:t> RA, et al. (2017) MRIQC: Advancing the automatic prediction of image quality in MRI from unseen sites. PLOS ONE 12(9): e0184661. https://</a:t>
            </a:r>
            <a:r>
              <a:rPr lang="en-US" sz="1200" dirty="0" err="1"/>
              <a:t>doi.org</a:t>
            </a:r>
            <a:r>
              <a:rPr lang="en-US" sz="1200" dirty="0"/>
              <a:t>/10.1371/journal.pone.0184661</a:t>
            </a:r>
          </a:p>
          <a:p>
            <a:pPr algn="r" eaLnBrk="1" hangingPunct="1"/>
            <a:r>
              <a:rPr lang="en-US" sz="1200" dirty="0">
                <a:hlinkClick r:id="rId3"/>
              </a:rPr>
              <a:t>http://journals.plos.org/plosone/article?id=10.1371/journal.pone.0184661</a:t>
            </a:r>
            <a:endParaRPr lang="en-US" sz="12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4788" y="6342530"/>
            <a:ext cx="2940242" cy="45944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69643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MRIQC_group_ABIDE_snapshot.tiff">
            <a:hlinkClick r:id="rId3"/>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l="-10510" t="1" r="-10510" b="-298"/>
          <a:stretch/>
        </p:blipFill>
        <p:spPr>
          <a:xfrm>
            <a:off x="794658" y="794659"/>
            <a:ext cx="10602685" cy="5284408"/>
          </a:xfrm>
        </p:spPr>
      </p:pic>
    </p:spTree>
    <p:extLst>
      <p:ext uri="{BB962C8B-B14F-4D97-AF65-F5344CB8AC3E}">
        <p14:creationId xmlns:p14="http://schemas.microsoft.com/office/powerpoint/2010/main" val="2386817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48348" y="-1847653"/>
            <a:ext cx="3695307" cy="3695307"/>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59768" y="331440"/>
            <a:ext cx="2472471" cy="707886"/>
          </a:xfrm>
          <a:prstGeom prst="rect">
            <a:avLst/>
          </a:prstGeom>
          <a:noFill/>
        </p:spPr>
        <p:txBody>
          <a:bodyPr wrap="none" rtlCol="0">
            <a:spAutoFit/>
          </a:bodyPr>
          <a:lstStyle/>
          <a:p>
            <a:pPr algn="ctr"/>
            <a:r>
              <a:rPr lang="en-US" sz="2000" dirty="0">
                <a:solidFill>
                  <a:schemeClr val="bg1"/>
                </a:solidFill>
                <a:latin typeface="Nexa Bold" charset="0"/>
                <a:ea typeface="Nexa Bold" charset="0"/>
                <a:cs typeface="Nexa Bold" charset="0"/>
              </a:rPr>
              <a:t>WEEK 2</a:t>
            </a:r>
          </a:p>
          <a:p>
            <a:pPr algn="ctr"/>
            <a:r>
              <a:rPr lang="en-US" sz="2000" dirty="0">
                <a:solidFill>
                  <a:schemeClr val="bg1"/>
                </a:solidFill>
                <a:latin typeface="Nexa Bold" charset="0"/>
                <a:ea typeface="Nexa Bold" charset="0"/>
                <a:cs typeface="Nexa Bold" charset="0"/>
              </a:rPr>
              <a:t>STRUCTURAL MRI</a:t>
            </a:r>
          </a:p>
        </p:txBody>
      </p:sp>
      <p:cxnSp>
        <p:nvCxnSpPr>
          <p:cNvPr id="16" name="Straight Connector 15"/>
          <p:cNvCxnSpPr/>
          <p:nvPr/>
        </p:nvCxnSpPr>
        <p:spPr>
          <a:xfrm>
            <a:off x="5813728" y="123048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57512" y="3888672"/>
            <a:ext cx="7877026" cy="707886"/>
          </a:xfrm>
          <a:prstGeom prst="rect">
            <a:avLst/>
          </a:prstGeom>
          <a:noFill/>
        </p:spPr>
        <p:txBody>
          <a:bodyPr wrap="none" rtlCol="0">
            <a:spAutoFit/>
          </a:bodyPr>
          <a:lstStyle/>
          <a:p>
            <a:pPr algn="ctr"/>
            <a:r>
              <a:rPr lang="en-US" sz="4000" spc="600" dirty="0">
                <a:solidFill>
                  <a:schemeClr val="bg1"/>
                </a:solidFill>
                <a:latin typeface="Nexa Bold" charset="0"/>
                <a:ea typeface="Nexa Bold" charset="0"/>
                <a:cs typeface="Nexa Bold" charset="0"/>
              </a:rPr>
              <a:t>PROCESSING PIPELINES</a:t>
            </a:r>
          </a:p>
        </p:txBody>
      </p:sp>
      <p:sp>
        <p:nvSpPr>
          <p:cNvPr id="18" name="TextBox 17"/>
          <p:cNvSpPr txBox="1"/>
          <p:nvPr/>
        </p:nvSpPr>
        <p:spPr>
          <a:xfrm>
            <a:off x="4869666" y="3698761"/>
            <a:ext cx="2452677" cy="276999"/>
          </a:xfrm>
          <a:prstGeom prst="rect">
            <a:avLst/>
          </a:prstGeom>
          <a:noFill/>
        </p:spPr>
        <p:txBody>
          <a:bodyPr wrap="none" rtlCol="0">
            <a:spAutoFit/>
          </a:bodyPr>
          <a:lstStyle/>
          <a:p>
            <a:pPr algn="ctr"/>
            <a:r>
              <a:rPr lang="en-US" sz="1200" i="1" spc="600" dirty="0">
                <a:solidFill>
                  <a:schemeClr val="bg1"/>
                </a:solidFill>
                <a:latin typeface="Roboto Light"/>
                <a:ea typeface="Roboto Light"/>
                <a:cs typeface="Roboto Light"/>
              </a:rPr>
              <a:t>STRUCTURAL MRI</a:t>
            </a:r>
          </a:p>
        </p:txBody>
      </p:sp>
      <p:cxnSp>
        <p:nvCxnSpPr>
          <p:cNvPr id="24" name="Straight Connector 23"/>
          <p:cNvCxnSpPr/>
          <p:nvPr/>
        </p:nvCxnSpPr>
        <p:spPr>
          <a:xfrm>
            <a:off x="788204" y="6044328"/>
            <a:ext cx="38559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100604" y="6044328"/>
            <a:ext cx="38559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7333" y="6111982"/>
            <a:ext cx="1918151" cy="430887"/>
          </a:xfrm>
          <a:prstGeom prst="rect">
            <a:avLst/>
          </a:prstGeom>
          <a:noFill/>
        </p:spPr>
        <p:txBody>
          <a:bodyPr wrap="none" rtlCol="0">
            <a:spAutoFit/>
          </a:bodyPr>
          <a:lstStyle/>
          <a:p>
            <a:r>
              <a:rPr lang="en-US" sz="1100" i="1" spc="600" dirty="0">
                <a:solidFill>
                  <a:schemeClr val="bg1"/>
                </a:solidFill>
                <a:latin typeface="Roboto Light" charset="0"/>
                <a:ea typeface="Roboto Light" charset="0"/>
                <a:cs typeface="Roboto Light" charset="0"/>
              </a:rPr>
              <a:t>Lynne J. Williams, Ph.D.</a:t>
            </a:r>
          </a:p>
          <a:p>
            <a:r>
              <a:rPr lang="en-US" sz="1100" i="1" spc="600" dirty="0">
                <a:solidFill>
                  <a:schemeClr val="bg1"/>
                </a:solidFill>
                <a:latin typeface="Roboto Light" charset="0"/>
                <a:ea typeface="Roboto Light" charset="0"/>
                <a:cs typeface="Roboto Light" charset="0"/>
              </a:rPr>
              <a:t>BCCH MRI Research Facility</a:t>
            </a:r>
          </a:p>
        </p:txBody>
      </p:sp>
    </p:spTree>
    <p:extLst>
      <p:ext uri="{BB962C8B-B14F-4D97-AF65-F5344CB8AC3E}">
        <p14:creationId xmlns:p14="http://schemas.microsoft.com/office/powerpoint/2010/main" val="279819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freesurfer_processing_stream.tiff"/>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003" t="8574" r="-3003" b="10192"/>
          <a:stretch/>
        </p:blipFill>
        <p:spPr>
          <a:xfrm>
            <a:off x="794658" y="1246375"/>
            <a:ext cx="10602685" cy="4280003"/>
          </a:xfrm>
        </p:spPr>
      </p:pic>
      <p:sp>
        <p:nvSpPr>
          <p:cNvPr id="4" name="Rectangle 3"/>
          <p:cNvSpPr/>
          <p:nvPr/>
        </p:nvSpPr>
        <p:spPr>
          <a:xfrm>
            <a:off x="2205789" y="5106738"/>
            <a:ext cx="360948" cy="39290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789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4" name="TextBox 3"/>
          <p:cNvSpPr txBox="1"/>
          <p:nvPr/>
        </p:nvSpPr>
        <p:spPr>
          <a:xfrm>
            <a:off x="1350526" y="4695983"/>
            <a:ext cx="9490955" cy="769441"/>
          </a:xfrm>
          <a:prstGeom prst="rect">
            <a:avLst/>
          </a:prstGeom>
          <a:noFill/>
        </p:spPr>
        <p:txBody>
          <a:bodyPr wrap="none" rtlCol="0">
            <a:spAutoFit/>
          </a:bodyPr>
          <a:lstStyle/>
          <a:p>
            <a:pPr algn="ctr"/>
            <a:r>
              <a:rPr lang="en-US" sz="4400" dirty="0">
                <a:solidFill>
                  <a:srgbClr val="FF9F1B"/>
                </a:solidFill>
                <a:latin typeface="Nexa Bold" charset="0"/>
                <a:ea typeface="Nexa Bold" charset="0"/>
                <a:cs typeface="Nexa Bold" charset="0"/>
              </a:rPr>
              <a:t>HCP PRE-FREESURFER PIPELINE</a:t>
            </a:r>
          </a:p>
        </p:txBody>
      </p:sp>
      <p:pic>
        <p:nvPicPr>
          <p:cNvPr id="5" name="Picture Placeholder 4"/>
          <p:cNvPicPr>
            <a:picLocks noChangeAspect="1"/>
          </p:cNvPicPr>
          <p:nvPr/>
        </p:nvPicPr>
        <p:blipFill>
          <a:blip r:embed="rId2"/>
          <a:srcRect t="-24802" b="-24802"/>
          <a:stretch>
            <a:fillRect/>
          </a:stretch>
        </p:blipFill>
        <p:spPr>
          <a:xfrm>
            <a:off x="5352" y="1524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pic>
    </p:spTree>
    <p:extLst>
      <p:ext uri="{BB962C8B-B14F-4D97-AF65-F5344CB8AC3E}">
        <p14:creationId xmlns:p14="http://schemas.microsoft.com/office/powerpoint/2010/main" val="3020662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srcRect t="-6399" b="-6399"/>
          <a:stretch>
            <a:fillRect/>
          </a:stretch>
        </p:blipFill>
        <p:spPr/>
      </p:pic>
      <p:sp>
        <p:nvSpPr>
          <p:cNvPr id="5" name="TextBox 4"/>
          <p:cNvSpPr txBox="1"/>
          <p:nvPr/>
        </p:nvSpPr>
        <p:spPr>
          <a:xfrm>
            <a:off x="2068541" y="4695983"/>
            <a:ext cx="8054921" cy="769441"/>
          </a:xfrm>
          <a:prstGeom prst="rect">
            <a:avLst/>
          </a:prstGeom>
          <a:noFill/>
        </p:spPr>
        <p:txBody>
          <a:bodyPr wrap="none" rtlCol="0">
            <a:spAutoFit/>
          </a:bodyPr>
          <a:lstStyle/>
          <a:p>
            <a:pPr algn="ctr"/>
            <a:r>
              <a:rPr lang="en-US" sz="4400" dirty="0">
                <a:solidFill>
                  <a:srgbClr val="FF9F1B"/>
                </a:solidFill>
                <a:latin typeface="Nexa Bold" charset="0"/>
                <a:ea typeface="Nexa Bold" charset="0"/>
                <a:cs typeface="Nexa Bold" charset="0"/>
              </a:rPr>
              <a:t>HCP FREESURFER PIPELINE</a:t>
            </a:r>
          </a:p>
        </p:txBody>
      </p:sp>
    </p:spTree>
    <p:extLst>
      <p:ext uri="{BB962C8B-B14F-4D97-AF65-F5344CB8AC3E}">
        <p14:creationId xmlns:p14="http://schemas.microsoft.com/office/powerpoint/2010/main" val="1475372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48348" y="-1847653"/>
            <a:ext cx="3695307" cy="3695307"/>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71951" y="331440"/>
            <a:ext cx="2448106" cy="707886"/>
          </a:xfrm>
          <a:prstGeom prst="rect">
            <a:avLst/>
          </a:prstGeom>
          <a:noFill/>
        </p:spPr>
        <p:txBody>
          <a:bodyPr wrap="none" rtlCol="0">
            <a:spAutoFit/>
          </a:bodyPr>
          <a:lstStyle/>
          <a:p>
            <a:pPr algn="ctr"/>
            <a:r>
              <a:rPr lang="en-US" sz="2000" dirty="0">
                <a:solidFill>
                  <a:schemeClr val="bg1"/>
                </a:solidFill>
                <a:latin typeface="Nexa Bold" charset="0"/>
                <a:ea typeface="Nexa Bold" charset="0"/>
                <a:cs typeface="Nexa Bold" charset="0"/>
              </a:rPr>
              <a:t>WEEK 2</a:t>
            </a:r>
          </a:p>
          <a:p>
            <a:pPr algn="ctr"/>
            <a:r>
              <a:rPr lang="en-US" sz="2000" dirty="0">
                <a:solidFill>
                  <a:schemeClr val="bg1"/>
                </a:solidFill>
                <a:latin typeface="Nexa Bold" charset="0"/>
                <a:ea typeface="Nexa Bold" charset="0"/>
                <a:cs typeface="Nexa Bold" charset="0"/>
              </a:rPr>
              <a:t>FUNCTIONAL MRI</a:t>
            </a:r>
          </a:p>
        </p:txBody>
      </p:sp>
      <p:cxnSp>
        <p:nvCxnSpPr>
          <p:cNvPr id="16" name="Straight Connector 15"/>
          <p:cNvCxnSpPr/>
          <p:nvPr/>
        </p:nvCxnSpPr>
        <p:spPr>
          <a:xfrm>
            <a:off x="5813728" y="123048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57512" y="3888672"/>
            <a:ext cx="7877026" cy="707886"/>
          </a:xfrm>
          <a:prstGeom prst="rect">
            <a:avLst/>
          </a:prstGeom>
          <a:noFill/>
        </p:spPr>
        <p:txBody>
          <a:bodyPr wrap="none" rtlCol="0">
            <a:spAutoFit/>
          </a:bodyPr>
          <a:lstStyle/>
          <a:p>
            <a:pPr algn="ctr"/>
            <a:r>
              <a:rPr lang="en-US" sz="4000" spc="600" dirty="0">
                <a:solidFill>
                  <a:schemeClr val="bg1"/>
                </a:solidFill>
                <a:latin typeface="Nexa Bold" charset="0"/>
                <a:ea typeface="Nexa Bold" charset="0"/>
                <a:cs typeface="Nexa Bold" charset="0"/>
              </a:rPr>
              <a:t>PROCESSING PIPELINES</a:t>
            </a:r>
          </a:p>
        </p:txBody>
      </p:sp>
      <p:sp>
        <p:nvSpPr>
          <p:cNvPr id="18" name="TextBox 17"/>
          <p:cNvSpPr txBox="1"/>
          <p:nvPr/>
        </p:nvSpPr>
        <p:spPr>
          <a:xfrm>
            <a:off x="4869666" y="3698761"/>
            <a:ext cx="2452677" cy="276999"/>
          </a:xfrm>
          <a:prstGeom prst="rect">
            <a:avLst/>
          </a:prstGeom>
          <a:noFill/>
        </p:spPr>
        <p:txBody>
          <a:bodyPr wrap="none" rtlCol="0">
            <a:spAutoFit/>
          </a:bodyPr>
          <a:lstStyle/>
          <a:p>
            <a:pPr algn="ctr"/>
            <a:r>
              <a:rPr lang="en-US" sz="1200" i="1" spc="600" dirty="0">
                <a:solidFill>
                  <a:schemeClr val="bg1"/>
                </a:solidFill>
                <a:latin typeface="Roboto Light"/>
                <a:ea typeface="Roboto Light"/>
                <a:cs typeface="Roboto Light"/>
              </a:rPr>
              <a:t>STRUCTURAL MRI</a:t>
            </a:r>
          </a:p>
        </p:txBody>
      </p:sp>
      <p:cxnSp>
        <p:nvCxnSpPr>
          <p:cNvPr id="24" name="Straight Connector 23"/>
          <p:cNvCxnSpPr/>
          <p:nvPr/>
        </p:nvCxnSpPr>
        <p:spPr>
          <a:xfrm>
            <a:off x="788204" y="6044328"/>
            <a:ext cx="38559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100604" y="6044328"/>
            <a:ext cx="38559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7333" y="6111982"/>
            <a:ext cx="1918151" cy="430887"/>
          </a:xfrm>
          <a:prstGeom prst="rect">
            <a:avLst/>
          </a:prstGeom>
          <a:noFill/>
        </p:spPr>
        <p:txBody>
          <a:bodyPr wrap="none" rtlCol="0">
            <a:spAutoFit/>
          </a:bodyPr>
          <a:lstStyle/>
          <a:p>
            <a:r>
              <a:rPr lang="en-US" sz="1100" i="1" spc="600" dirty="0">
                <a:solidFill>
                  <a:schemeClr val="bg1"/>
                </a:solidFill>
                <a:latin typeface="Roboto Light" charset="0"/>
                <a:ea typeface="Roboto Light" charset="0"/>
                <a:cs typeface="Roboto Light" charset="0"/>
              </a:rPr>
              <a:t>Lynne J. Williams, Ph.D.</a:t>
            </a:r>
          </a:p>
          <a:p>
            <a:r>
              <a:rPr lang="en-US" sz="1100" i="1" spc="600" dirty="0">
                <a:solidFill>
                  <a:schemeClr val="bg1"/>
                </a:solidFill>
                <a:latin typeface="Roboto Light" charset="0"/>
                <a:ea typeface="Roboto Light" charset="0"/>
                <a:cs typeface="Roboto Light" charset="0"/>
              </a:rPr>
              <a:t>BCCH MRI Research Facility</a:t>
            </a:r>
          </a:p>
        </p:txBody>
      </p:sp>
    </p:spTree>
    <p:extLst>
      <p:ext uri="{BB962C8B-B14F-4D97-AF65-F5344CB8AC3E}">
        <p14:creationId xmlns:p14="http://schemas.microsoft.com/office/powerpoint/2010/main" val="242010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1270000" y="6477001"/>
            <a:ext cx="11006667" cy="2270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0"/>
                <a:cs typeface="ＭＳ Ｐゴシック"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0"/>
                <a:cs typeface="ＭＳ Ｐゴシック"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0"/>
                <a:cs typeface="ＭＳ Ｐゴシック"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0"/>
                <a:cs typeface="ＭＳ Ｐゴシック"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0"/>
                <a:cs typeface="ＭＳ Ｐゴシック" charset="0"/>
              </a:defRPr>
            </a:lvl9pPr>
          </a:lstStyle>
          <a:p>
            <a:r>
              <a:rPr lang="en-US" sz="900" i="1"/>
              <a:t>Trends in Neurosciences</a:t>
            </a:r>
            <a:r>
              <a:rPr lang="en-US" sz="900"/>
              <a:t> 2002 25, 27-31DOI: (10.1016/S0166-2236(00)01995-0) </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450" y="1202975"/>
            <a:ext cx="9252000" cy="468382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8" name="Text Box 4"/>
          <p:cNvSpPr txBox="1">
            <a:spLocks noChangeArrowheads="1"/>
          </p:cNvSpPr>
          <p:nvPr/>
        </p:nvSpPr>
        <p:spPr bwMode="auto">
          <a:xfrm>
            <a:off x="952500" y="6510338"/>
            <a:ext cx="5556250" cy="4603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000000"/>
              </a:solidFill>
            </a:endParaRPr>
          </a:p>
        </p:txBody>
      </p:sp>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5" y="6213475"/>
            <a:ext cx="708025" cy="49688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 name="Rectangle 1"/>
          <p:cNvSpPr/>
          <p:nvPr/>
        </p:nvSpPr>
        <p:spPr>
          <a:xfrm>
            <a:off x="787400" y="6235597"/>
            <a:ext cx="6096000" cy="461665"/>
          </a:xfrm>
          <a:prstGeom prst="rect">
            <a:avLst/>
          </a:prstGeom>
        </p:spPr>
        <p:txBody>
          <a:bodyPr>
            <a:spAutoFit/>
          </a:bodyPr>
          <a:lstStyle/>
          <a:p>
            <a:r>
              <a:rPr lang="en-US" sz="1200" dirty="0">
                <a:latin typeface="Roboto Light"/>
                <a:cs typeface="Roboto Light"/>
              </a:rPr>
              <a:t>Arthurs &amp; Boniface (2002)</a:t>
            </a:r>
            <a:r>
              <a:rPr lang="en-US" sz="1200" i="1" dirty="0">
                <a:latin typeface="Roboto Light"/>
                <a:cs typeface="Roboto Light"/>
              </a:rPr>
              <a:t>. Trends in Neurosciences</a:t>
            </a:r>
            <a:r>
              <a:rPr lang="en-US" sz="1200" dirty="0">
                <a:latin typeface="Roboto Light"/>
                <a:cs typeface="Roboto Light"/>
              </a:rPr>
              <a:t>, 25 </a:t>
            </a:r>
          </a:p>
          <a:p>
            <a:r>
              <a:rPr lang="en-US" sz="1200" dirty="0">
                <a:latin typeface="Roboto Light"/>
                <a:cs typeface="Roboto Light"/>
              </a:rPr>
              <a:t>DOI: 10.1016/S0166-2236(00)01995-0</a:t>
            </a:r>
          </a:p>
        </p:txBody>
      </p:sp>
    </p:spTree>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10" descr="knee_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3149" y="3481772"/>
            <a:ext cx="828000" cy="831738"/>
          </a:xfrm>
          <a:prstGeom prst="rect">
            <a:avLst/>
          </a:prstGeom>
          <a:noFill/>
          <a:extLst>
            <a:ext uri="{909E8E84-426E-40dd-AFC4-6F175D3DCCD1}">
              <a14:hiddenFill xmlns="" xmlns:a14="http://schemas.microsoft.com/office/drawing/2010/main">
                <a:solidFill>
                  <a:srgbClr val="FFFFFF"/>
                </a:solidFill>
              </a14:hiddenFill>
            </a:ext>
          </a:extLst>
        </p:spPr>
      </p:pic>
      <p:pic>
        <p:nvPicPr>
          <p:cNvPr id="54" name="Picture 53"/>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400000" flipV="1">
            <a:off x="5257490" y="3963220"/>
            <a:ext cx="657870" cy="76645"/>
          </a:xfrm>
          <a:prstGeom prst="rect">
            <a:avLst/>
          </a:prstGeom>
        </p:spPr>
      </p:pic>
      <p:pic>
        <p:nvPicPr>
          <p:cNvPr id="30" name="Picture 29"/>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400000" flipV="1">
            <a:off x="5482258" y="3968947"/>
            <a:ext cx="668498" cy="77883"/>
          </a:xfrm>
          <a:prstGeom prst="rect">
            <a:avLst/>
          </a:prstGeom>
        </p:spPr>
      </p:pic>
      <p:sp>
        <p:nvSpPr>
          <p:cNvPr id="55" name="Rectangle 54"/>
          <p:cNvSpPr/>
          <p:nvPr/>
        </p:nvSpPr>
        <p:spPr>
          <a:xfrm>
            <a:off x="5309812" y="3481771"/>
            <a:ext cx="378014" cy="760563"/>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FFFF"/>
                </a:solidFill>
              </a:ln>
              <a:solidFill>
                <a:srgbClr val="FFFFFF"/>
              </a:solidFill>
            </a:endParaRPr>
          </a:p>
        </p:txBody>
      </p:sp>
      <p:pic>
        <p:nvPicPr>
          <p:cNvPr id="28" name="Picture 27"/>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400000" flipV="1">
            <a:off x="5768651" y="3649031"/>
            <a:ext cx="657870" cy="76645"/>
          </a:xfrm>
          <a:prstGeom prst="rect">
            <a:avLst/>
          </a:prstGeom>
        </p:spPr>
      </p:pic>
      <p:pic>
        <p:nvPicPr>
          <p:cNvPr id="29" name="Picture 28"/>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400000" flipV="1">
            <a:off x="5625367" y="3734423"/>
            <a:ext cx="668498" cy="77883"/>
          </a:xfrm>
          <a:prstGeom prst="rect">
            <a:avLst/>
          </a:prstGeom>
        </p:spPr>
      </p:pic>
      <p:pic>
        <p:nvPicPr>
          <p:cNvPr id="31" name="Picture 30"/>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400000" flipV="1">
            <a:off x="5618579" y="3889824"/>
            <a:ext cx="657870" cy="76645"/>
          </a:xfrm>
          <a:prstGeom prst="rect">
            <a:avLst/>
          </a:prstGeom>
        </p:spPr>
      </p:pic>
      <p:pic>
        <p:nvPicPr>
          <p:cNvPr id="32" name="Picture 31"/>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400000" flipV="1">
            <a:off x="5768652" y="3494249"/>
            <a:ext cx="657870" cy="76645"/>
          </a:xfrm>
          <a:prstGeom prst="rect">
            <a:avLst/>
          </a:prstGeom>
        </p:spPr>
      </p:pic>
      <p:pic>
        <p:nvPicPr>
          <p:cNvPr id="33" name="Picture 32"/>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400000" flipV="1">
            <a:off x="5810714" y="3408239"/>
            <a:ext cx="657870" cy="76645"/>
          </a:xfrm>
          <a:prstGeom prst="rect">
            <a:avLst/>
          </a:prstGeom>
        </p:spPr>
      </p:pic>
      <p:sp>
        <p:nvSpPr>
          <p:cNvPr id="34" name="TextBox 33"/>
          <p:cNvSpPr txBox="1"/>
          <p:nvPr/>
        </p:nvSpPr>
        <p:spPr>
          <a:xfrm>
            <a:off x="4432087" y="1274572"/>
            <a:ext cx="3327834" cy="1015663"/>
          </a:xfrm>
          <a:prstGeom prst="rect">
            <a:avLst/>
          </a:prstGeom>
          <a:noFill/>
        </p:spPr>
        <p:txBody>
          <a:bodyPr wrap="none" rtlCol="0">
            <a:spAutoFit/>
          </a:bodyPr>
          <a:lstStyle/>
          <a:p>
            <a:pPr algn="ctr"/>
            <a:r>
              <a:rPr lang="en-US" sz="6000" dirty="0">
                <a:solidFill>
                  <a:srgbClr val="000000"/>
                </a:solidFill>
                <a:latin typeface="Nexa Bold" charset="0"/>
                <a:ea typeface="Nexa Bold" charset="0"/>
                <a:cs typeface="Nexa Bold" charset="0"/>
              </a:rPr>
              <a:t>REVIEW</a:t>
            </a:r>
          </a:p>
        </p:txBody>
      </p:sp>
      <p:grpSp>
        <p:nvGrpSpPr>
          <p:cNvPr id="35" name="Group 34"/>
          <p:cNvGrpSpPr/>
          <p:nvPr/>
        </p:nvGrpSpPr>
        <p:grpSpPr>
          <a:xfrm>
            <a:off x="4246781" y="3508508"/>
            <a:ext cx="3698448" cy="3280046"/>
            <a:chOff x="4248377" y="3397326"/>
            <a:chExt cx="3698448" cy="3280046"/>
          </a:xfrm>
        </p:grpSpPr>
        <p:grpSp>
          <p:nvGrpSpPr>
            <p:cNvPr id="38" name="Group 37"/>
            <p:cNvGrpSpPr/>
            <p:nvPr/>
          </p:nvGrpSpPr>
          <p:grpSpPr>
            <a:xfrm>
              <a:off x="4248377" y="4511592"/>
              <a:ext cx="3698448" cy="2165780"/>
              <a:chOff x="3972332" y="4511592"/>
              <a:chExt cx="3698448" cy="2165780"/>
            </a:xfrm>
          </p:grpSpPr>
          <p:sp>
            <p:nvSpPr>
              <p:cNvPr id="39" name="Rectangle 38"/>
              <p:cNvSpPr/>
              <p:nvPr/>
            </p:nvSpPr>
            <p:spPr>
              <a:xfrm>
                <a:off x="4472080" y="4861490"/>
                <a:ext cx="2698943" cy="1815882"/>
              </a:xfrm>
              <a:prstGeom prst="rect">
                <a:avLst/>
              </a:prstGeom>
            </p:spPr>
            <p:txBody>
              <a:bodyPr wrap="square">
                <a:spAutoFit/>
              </a:bodyPr>
              <a:lstStyle/>
              <a:p>
                <a:pPr algn="ctr"/>
                <a:r>
                  <a:rPr lang="en-US" sz="1600" dirty="0">
                    <a:solidFill>
                      <a:schemeClr val="tx1">
                        <a:lumMod val="75000"/>
                        <a:lumOff val="25000"/>
                      </a:schemeClr>
                    </a:solidFill>
                    <a:latin typeface="Roboto Medium"/>
                    <a:ea typeface="Roboto Medium" charset="0"/>
                    <a:cs typeface="Roboto Medium"/>
                  </a:rPr>
                  <a:t>Radio frequency (B</a:t>
                </a:r>
                <a:r>
                  <a:rPr lang="en-US" sz="1600" baseline="-25000" dirty="0">
                    <a:solidFill>
                      <a:schemeClr val="tx1">
                        <a:lumMod val="75000"/>
                        <a:lumOff val="25000"/>
                      </a:schemeClr>
                    </a:solidFill>
                    <a:latin typeface="Roboto Medium"/>
                    <a:ea typeface="Roboto Medium" charset="0"/>
                    <a:cs typeface="Roboto Medium"/>
                  </a:rPr>
                  <a:t>1</a:t>
                </a:r>
                <a:r>
                  <a:rPr lang="en-US" sz="1600" dirty="0">
                    <a:solidFill>
                      <a:schemeClr val="tx1">
                        <a:lumMod val="75000"/>
                        <a:lumOff val="25000"/>
                      </a:schemeClr>
                    </a:solidFill>
                    <a:latin typeface="Roboto Medium"/>
                    <a:ea typeface="Roboto Medium" charset="0"/>
                    <a:cs typeface="Roboto Medium"/>
                  </a:rPr>
                  <a:t>)</a:t>
                </a:r>
                <a:r>
                  <a:rPr lang="en-US" sz="1600" dirty="0">
                    <a:solidFill>
                      <a:schemeClr val="tx1">
                        <a:lumMod val="75000"/>
                        <a:lumOff val="25000"/>
                      </a:schemeClr>
                    </a:solidFill>
                    <a:latin typeface="Roboto Medium"/>
                    <a:ea typeface="Roboto Thin" charset="0"/>
                    <a:cs typeface="Roboto Medium"/>
                  </a:rPr>
                  <a:t> </a:t>
                </a:r>
                <a:r>
                  <a:rPr lang="en-US" sz="1600" dirty="0">
                    <a:solidFill>
                      <a:schemeClr val="tx1">
                        <a:lumMod val="75000"/>
                        <a:lumOff val="25000"/>
                      </a:schemeClr>
                    </a:solidFill>
                    <a:latin typeface="Roboto"/>
                    <a:ea typeface="Roboto Thin" charset="0"/>
                    <a:cs typeface="Roboto"/>
                  </a:rPr>
                  <a:t>waves knock over the aligned, </a:t>
                </a:r>
                <a:r>
                  <a:rPr lang="en-US" sz="1600" dirty="0" err="1">
                    <a:solidFill>
                      <a:schemeClr val="tx1">
                        <a:lumMod val="75000"/>
                        <a:lumOff val="25000"/>
                      </a:schemeClr>
                    </a:solidFill>
                    <a:latin typeface="Roboto"/>
                    <a:ea typeface="Roboto Thin" charset="0"/>
                    <a:cs typeface="Roboto"/>
                  </a:rPr>
                  <a:t>precessing</a:t>
                </a:r>
                <a:r>
                  <a:rPr lang="en-US" sz="1600" dirty="0">
                    <a:solidFill>
                      <a:schemeClr val="tx1">
                        <a:lumMod val="75000"/>
                        <a:lumOff val="25000"/>
                      </a:schemeClr>
                    </a:solidFill>
                    <a:latin typeface="Roboto"/>
                    <a:ea typeface="Roboto Thin" charset="0"/>
                    <a:cs typeface="Roboto"/>
                  </a:rPr>
                  <a:t> protons. When the protons realign with B</a:t>
                </a:r>
                <a:r>
                  <a:rPr lang="en-US" sz="1600" baseline="-25000" dirty="0">
                    <a:solidFill>
                      <a:schemeClr val="tx1">
                        <a:lumMod val="75000"/>
                        <a:lumOff val="25000"/>
                      </a:schemeClr>
                    </a:solidFill>
                    <a:latin typeface="Roboto"/>
                    <a:ea typeface="Roboto Thin" charset="0"/>
                    <a:cs typeface="Roboto"/>
                  </a:rPr>
                  <a:t>0</a:t>
                </a:r>
                <a:r>
                  <a:rPr lang="en-US" sz="1600" dirty="0">
                    <a:solidFill>
                      <a:schemeClr val="tx1">
                        <a:lumMod val="75000"/>
                        <a:lumOff val="25000"/>
                      </a:schemeClr>
                    </a:solidFill>
                    <a:latin typeface="Roboto"/>
                    <a:ea typeface="Roboto Thin" charset="0"/>
                    <a:cs typeface="Roboto"/>
                  </a:rPr>
                  <a:t>, they release energy at the </a:t>
                </a:r>
                <a:r>
                  <a:rPr lang="en-US" sz="1600" dirty="0">
                    <a:solidFill>
                      <a:schemeClr val="tx1">
                        <a:lumMod val="75000"/>
                        <a:lumOff val="25000"/>
                      </a:schemeClr>
                    </a:solidFill>
                    <a:latin typeface="Roboto Medium"/>
                    <a:ea typeface="Roboto Thin" charset="0"/>
                    <a:cs typeface="Roboto Medium"/>
                  </a:rPr>
                  <a:t>resonance (</a:t>
                </a:r>
                <a:r>
                  <a:rPr lang="en-US" sz="1600" dirty="0" err="1">
                    <a:solidFill>
                      <a:schemeClr val="tx1">
                        <a:lumMod val="75000"/>
                        <a:lumOff val="25000"/>
                      </a:schemeClr>
                    </a:solidFill>
                    <a:latin typeface="Roboto Medium"/>
                    <a:ea typeface="Roboto Thin" charset="0"/>
                    <a:cs typeface="Roboto Medium"/>
                  </a:rPr>
                  <a:t>Larmor</a:t>
                </a:r>
                <a:r>
                  <a:rPr lang="en-US" sz="1600" dirty="0">
                    <a:solidFill>
                      <a:schemeClr val="tx1">
                        <a:lumMod val="75000"/>
                        <a:lumOff val="25000"/>
                      </a:schemeClr>
                    </a:solidFill>
                    <a:latin typeface="Roboto Medium"/>
                    <a:ea typeface="Roboto Thin" charset="0"/>
                    <a:cs typeface="Roboto Medium"/>
                  </a:rPr>
                  <a:t>) frequency </a:t>
                </a:r>
              </a:p>
            </p:txBody>
          </p:sp>
          <p:sp>
            <p:nvSpPr>
              <p:cNvPr id="40" name="TextBox 39"/>
              <p:cNvSpPr txBox="1"/>
              <p:nvPr/>
            </p:nvSpPr>
            <p:spPr>
              <a:xfrm>
                <a:off x="3972332" y="4511592"/>
                <a:ext cx="3698448" cy="400110"/>
              </a:xfrm>
              <a:prstGeom prst="rect">
                <a:avLst/>
              </a:prstGeom>
              <a:noFill/>
            </p:spPr>
            <p:txBody>
              <a:bodyPr wrap="none" rtlCol="0">
                <a:spAutoFit/>
              </a:bodyPr>
              <a:lstStyle/>
              <a:p>
                <a:pPr algn="ctr"/>
                <a:r>
                  <a:rPr lang="en-US" sz="2000" dirty="0">
                    <a:solidFill>
                      <a:schemeClr val="tx1">
                        <a:lumMod val="75000"/>
                        <a:lumOff val="25000"/>
                      </a:schemeClr>
                    </a:solidFill>
                    <a:latin typeface="Nexa Bold" charset="0"/>
                    <a:ea typeface="Nexa Bold" charset="0"/>
                    <a:cs typeface="Nexa Bold" charset="0"/>
                  </a:rPr>
                  <a:t>PROTON RELEASE ENERGY</a:t>
                </a:r>
              </a:p>
            </p:txBody>
          </p:sp>
        </p:grpSp>
        <p:sp>
          <p:nvSpPr>
            <p:cNvPr id="36" name="Rectangle 35"/>
            <p:cNvSpPr/>
            <p:nvPr/>
          </p:nvSpPr>
          <p:spPr>
            <a:xfrm>
              <a:off x="5680131" y="3397326"/>
              <a:ext cx="831738" cy="83173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1" name="Group 40"/>
          <p:cNvGrpSpPr/>
          <p:nvPr/>
        </p:nvGrpSpPr>
        <p:grpSpPr>
          <a:xfrm>
            <a:off x="1250395" y="3508508"/>
            <a:ext cx="2749471" cy="3280046"/>
            <a:chOff x="4722867" y="3397326"/>
            <a:chExt cx="2749471" cy="3280046"/>
          </a:xfrm>
        </p:grpSpPr>
        <p:sp>
          <p:nvSpPr>
            <p:cNvPr id="42" name="Rectangle 41"/>
            <p:cNvSpPr/>
            <p:nvPr/>
          </p:nvSpPr>
          <p:spPr>
            <a:xfrm>
              <a:off x="5680131" y="3397326"/>
              <a:ext cx="831738" cy="83173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44" name="Group 43"/>
            <p:cNvGrpSpPr/>
            <p:nvPr/>
          </p:nvGrpSpPr>
          <p:grpSpPr>
            <a:xfrm>
              <a:off x="4722867" y="4511592"/>
              <a:ext cx="2749471" cy="2165780"/>
              <a:chOff x="4446822" y="4511592"/>
              <a:chExt cx="2749471" cy="2165780"/>
            </a:xfrm>
          </p:grpSpPr>
          <p:sp>
            <p:nvSpPr>
              <p:cNvPr id="45" name="Rectangle 44"/>
              <p:cNvSpPr/>
              <p:nvPr/>
            </p:nvSpPr>
            <p:spPr>
              <a:xfrm>
                <a:off x="4472080" y="4861490"/>
                <a:ext cx="2698943" cy="1815882"/>
              </a:xfrm>
              <a:prstGeom prst="rect">
                <a:avLst/>
              </a:prstGeom>
            </p:spPr>
            <p:txBody>
              <a:bodyPr wrap="square">
                <a:spAutoFit/>
              </a:bodyPr>
              <a:lstStyle/>
              <a:p>
                <a:pPr algn="ctr"/>
                <a:r>
                  <a:rPr lang="en-US" sz="1600" dirty="0">
                    <a:solidFill>
                      <a:schemeClr val="tx1">
                        <a:lumMod val="75000"/>
                        <a:lumOff val="25000"/>
                      </a:schemeClr>
                    </a:solidFill>
                    <a:latin typeface="Roboto Medium" charset="0"/>
                    <a:ea typeface="Roboto Medium" charset="0"/>
                    <a:cs typeface="Roboto Medium" charset="0"/>
                  </a:rPr>
                  <a:t>Spin</a:t>
                </a:r>
                <a:r>
                  <a:rPr lang="en-US" sz="1600" dirty="0">
                    <a:solidFill>
                      <a:schemeClr val="tx1">
                        <a:lumMod val="75000"/>
                        <a:lumOff val="25000"/>
                      </a:schemeClr>
                    </a:solidFill>
                    <a:latin typeface="Roboto Thin" charset="0"/>
                    <a:ea typeface="Roboto Thin" charset="0"/>
                    <a:cs typeface="Roboto Thin" charset="0"/>
                  </a:rPr>
                  <a:t> </a:t>
                </a:r>
                <a:r>
                  <a:rPr lang="en-US" sz="1600" dirty="0">
                    <a:solidFill>
                      <a:schemeClr val="tx1">
                        <a:lumMod val="75000"/>
                        <a:lumOff val="25000"/>
                      </a:schemeClr>
                    </a:solidFill>
                    <a:latin typeface="Roboto"/>
                    <a:ea typeface="Roboto Thin" charset="0"/>
                    <a:cs typeface="Roboto"/>
                  </a:rPr>
                  <a:t>(aka angular momentum) generates a magnetic moment that allows protons to </a:t>
                </a:r>
                <a:r>
                  <a:rPr lang="en-US" sz="1600" dirty="0" err="1">
                    <a:solidFill>
                      <a:schemeClr val="tx1">
                        <a:lumMod val="75000"/>
                        <a:lumOff val="25000"/>
                      </a:schemeClr>
                    </a:solidFill>
                    <a:latin typeface="Roboto Medium"/>
                    <a:ea typeface="Roboto Thin" charset="0"/>
                    <a:cs typeface="Roboto Medium"/>
                  </a:rPr>
                  <a:t>precess</a:t>
                </a:r>
                <a:r>
                  <a:rPr lang="en-US" sz="1600" dirty="0">
                    <a:solidFill>
                      <a:schemeClr val="tx1">
                        <a:lumMod val="75000"/>
                        <a:lumOff val="25000"/>
                      </a:schemeClr>
                    </a:solidFill>
                    <a:latin typeface="Roboto"/>
                    <a:ea typeface="Roboto Thin" charset="0"/>
                    <a:cs typeface="Roboto"/>
                  </a:rPr>
                  <a:t> at a specific </a:t>
                </a:r>
                <a:r>
                  <a:rPr lang="en-US" sz="1600" dirty="0">
                    <a:solidFill>
                      <a:schemeClr val="tx1">
                        <a:lumMod val="75000"/>
                        <a:lumOff val="25000"/>
                      </a:schemeClr>
                    </a:solidFill>
                    <a:latin typeface="Roboto Medium"/>
                    <a:ea typeface="Roboto Thin" charset="0"/>
                    <a:cs typeface="Roboto Medium"/>
                  </a:rPr>
                  <a:t>resonance (</a:t>
                </a:r>
                <a:r>
                  <a:rPr lang="en-US" sz="1600" dirty="0" err="1">
                    <a:solidFill>
                      <a:schemeClr val="tx1">
                        <a:lumMod val="75000"/>
                        <a:lumOff val="25000"/>
                      </a:schemeClr>
                    </a:solidFill>
                    <a:latin typeface="Roboto Medium"/>
                    <a:ea typeface="Roboto Thin" charset="0"/>
                    <a:cs typeface="Roboto Medium"/>
                  </a:rPr>
                  <a:t>Larmor</a:t>
                </a:r>
                <a:r>
                  <a:rPr lang="en-US" sz="1600" dirty="0">
                    <a:solidFill>
                      <a:schemeClr val="tx1">
                        <a:lumMod val="75000"/>
                        <a:lumOff val="25000"/>
                      </a:schemeClr>
                    </a:solidFill>
                    <a:latin typeface="Roboto Medium"/>
                    <a:ea typeface="Roboto Thin" charset="0"/>
                    <a:cs typeface="Roboto Medium"/>
                  </a:rPr>
                  <a:t>) frequency</a:t>
                </a:r>
                <a:r>
                  <a:rPr lang="en-US" sz="1600" b="1" i="1" dirty="0">
                    <a:solidFill>
                      <a:schemeClr val="tx1">
                        <a:lumMod val="75000"/>
                        <a:lumOff val="25000"/>
                      </a:schemeClr>
                    </a:solidFill>
                    <a:latin typeface="Roboto"/>
                    <a:ea typeface="Roboto Thin" charset="0"/>
                    <a:cs typeface="Roboto"/>
                  </a:rPr>
                  <a:t> </a:t>
                </a:r>
                <a:r>
                  <a:rPr lang="en-US" sz="1600" dirty="0">
                    <a:solidFill>
                      <a:schemeClr val="tx1">
                        <a:lumMod val="75000"/>
                        <a:lumOff val="25000"/>
                      </a:schemeClr>
                    </a:solidFill>
                    <a:latin typeface="Roboto"/>
                    <a:ea typeface="Roboto Thin" charset="0"/>
                    <a:cs typeface="Roboto"/>
                  </a:rPr>
                  <a:t>in an external magnetic field (B</a:t>
                </a:r>
                <a:r>
                  <a:rPr lang="en-US" sz="1600" baseline="-25000" dirty="0">
                    <a:solidFill>
                      <a:schemeClr val="tx1">
                        <a:lumMod val="75000"/>
                        <a:lumOff val="25000"/>
                      </a:schemeClr>
                    </a:solidFill>
                    <a:latin typeface="Roboto"/>
                    <a:ea typeface="Roboto Thin" charset="0"/>
                    <a:cs typeface="Roboto"/>
                  </a:rPr>
                  <a:t>0</a:t>
                </a:r>
                <a:r>
                  <a:rPr lang="en-US" sz="1600" dirty="0">
                    <a:solidFill>
                      <a:schemeClr val="tx1">
                        <a:lumMod val="75000"/>
                        <a:lumOff val="25000"/>
                      </a:schemeClr>
                    </a:solidFill>
                    <a:latin typeface="Roboto"/>
                    <a:ea typeface="Roboto Thin" charset="0"/>
                    <a:cs typeface="Roboto"/>
                  </a:rPr>
                  <a:t>)</a:t>
                </a:r>
              </a:p>
            </p:txBody>
          </p:sp>
          <p:sp>
            <p:nvSpPr>
              <p:cNvPr id="46" name="TextBox 45"/>
              <p:cNvSpPr txBox="1"/>
              <p:nvPr/>
            </p:nvSpPr>
            <p:spPr>
              <a:xfrm>
                <a:off x="4446822" y="4511592"/>
                <a:ext cx="2749471" cy="400110"/>
              </a:xfrm>
              <a:prstGeom prst="rect">
                <a:avLst/>
              </a:prstGeom>
              <a:noFill/>
            </p:spPr>
            <p:txBody>
              <a:bodyPr wrap="none" rtlCol="0">
                <a:spAutoFit/>
              </a:bodyPr>
              <a:lstStyle/>
              <a:p>
                <a:pPr algn="ctr"/>
                <a:r>
                  <a:rPr lang="en-US" sz="2000" dirty="0">
                    <a:solidFill>
                      <a:schemeClr val="tx1">
                        <a:lumMod val="75000"/>
                        <a:lumOff val="25000"/>
                      </a:schemeClr>
                    </a:solidFill>
                    <a:latin typeface="Nexa Bold" charset="0"/>
                    <a:ea typeface="Nexa Bold" charset="0"/>
                    <a:cs typeface="Nexa Bold" charset="0"/>
                  </a:rPr>
                  <a:t>PROTONS PRECESS</a:t>
                </a:r>
              </a:p>
            </p:txBody>
          </p:sp>
        </p:grpSp>
      </p:grpSp>
      <p:grpSp>
        <p:nvGrpSpPr>
          <p:cNvPr id="47" name="Group 46"/>
          <p:cNvGrpSpPr/>
          <p:nvPr/>
        </p:nvGrpSpPr>
        <p:grpSpPr>
          <a:xfrm>
            <a:off x="8124823" y="3508508"/>
            <a:ext cx="2884123" cy="3097854"/>
            <a:chOff x="4655543" y="3397326"/>
            <a:chExt cx="2884123" cy="3097854"/>
          </a:xfrm>
        </p:grpSpPr>
        <p:sp>
          <p:nvSpPr>
            <p:cNvPr id="48" name="Rectangle 47"/>
            <p:cNvSpPr/>
            <p:nvPr/>
          </p:nvSpPr>
          <p:spPr>
            <a:xfrm>
              <a:off x="5680131" y="3397326"/>
              <a:ext cx="831738" cy="83173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50" name="Group 49"/>
            <p:cNvGrpSpPr/>
            <p:nvPr/>
          </p:nvGrpSpPr>
          <p:grpSpPr>
            <a:xfrm>
              <a:off x="4655543" y="4511592"/>
              <a:ext cx="2884123" cy="1983588"/>
              <a:chOff x="4379498" y="4511592"/>
              <a:chExt cx="2884123" cy="1983588"/>
            </a:xfrm>
          </p:grpSpPr>
          <p:sp>
            <p:nvSpPr>
              <p:cNvPr id="51" name="Rectangle 50"/>
              <p:cNvSpPr/>
              <p:nvPr/>
            </p:nvSpPr>
            <p:spPr>
              <a:xfrm>
                <a:off x="4472080" y="5171741"/>
                <a:ext cx="2698943" cy="1323439"/>
              </a:xfrm>
              <a:prstGeom prst="rect">
                <a:avLst/>
              </a:prstGeom>
            </p:spPr>
            <p:txBody>
              <a:bodyPr wrap="square">
                <a:spAutoFit/>
              </a:bodyPr>
              <a:lstStyle/>
              <a:p>
                <a:pPr algn="ctr"/>
                <a:r>
                  <a:rPr lang="en-US" sz="1600" dirty="0">
                    <a:solidFill>
                      <a:schemeClr val="tx1">
                        <a:lumMod val="75000"/>
                        <a:lumOff val="25000"/>
                      </a:schemeClr>
                    </a:solidFill>
                    <a:latin typeface="Roboto Medium"/>
                    <a:ea typeface="Roboto Medium" charset="0"/>
                    <a:cs typeface="Roboto Medium"/>
                  </a:rPr>
                  <a:t>The relaxation rates</a:t>
                </a:r>
                <a:r>
                  <a:rPr lang="en-US" sz="1600" dirty="0">
                    <a:solidFill>
                      <a:schemeClr val="tx1">
                        <a:lumMod val="75000"/>
                        <a:lumOff val="25000"/>
                      </a:schemeClr>
                    </a:solidFill>
                    <a:latin typeface="Roboto Medium"/>
                    <a:ea typeface="Roboto Thin" charset="0"/>
                    <a:cs typeface="Roboto Medium"/>
                  </a:rPr>
                  <a:t> </a:t>
                </a:r>
                <a:r>
                  <a:rPr lang="en-US" sz="1600" dirty="0">
                    <a:solidFill>
                      <a:schemeClr val="tx1">
                        <a:lumMod val="75000"/>
                        <a:lumOff val="25000"/>
                      </a:schemeClr>
                    </a:solidFill>
                    <a:latin typeface="Roboto"/>
                    <a:ea typeface="Roboto Thin" charset="0"/>
                    <a:cs typeface="Roboto"/>
                  </a:rPr>
                  <a:t>(return to alignment with B</a:t>
                </a:r>
                <a:r>
                  <a:rPr lang="en-US" sz="1600" baseline="-25000" dirty="0">
                    <a:solidFill>
                      <a:schemeClr val="tx1">
                        <a:lumMod val="75000"/>
                        <a:lumOff val="25000"/>
                      </a:schemeClr>
                    </a:solidFill>
                    <a:latin typeface="Roboto"/>
                    <a:ea typeface="Roboto Thin" charset="0"/>
                    <a:cs typeface="Roboto"/>
                  </a:rPr>
                  <a:t>0</a:t>
                </a:r>
                <a:r>
                  <a:rPr lang="en-US" sz="1600" dirty="0">
                    <a:solidFill>
                      <a:schemeClr val="tx1">
                        <a:lumMod val="75000"/>
                        <a:lumOff val="25000"/>
                      </a:schemeClr>
                    </a:solidFill>
                    <a:latin typeface="Roboto"/>
                    <a:ea typeface="Roboto Thin" charset="0"/>
                    <a:cs typeface="Roboto"/>
                  </a:rPr>
                  <a:t>) are recorded in K-space as a </a:t>
                </a:r>
                <a:r>
                  <a:rPr lang="en-US" sz="1600" dirty="0">
                    <a:solidFill>
                      <a:schemeClr val="tx1">
                        <a:lumMod val="75000"/>
                        <a:lumOff val="25000"/>
                      </a:schemeClr>
                    </a:solidFill>
                    <a:latin typeface="Roboto Medium"/>
                    <a:ea typeface="Roboto Thin" charset="0"/>
                    <a:cs typeface="Roboto Medium"/>
                  </a:rPr>
                  <a:t>spatial frequencies </a:t>
                </a:r>
                <a:r>
                  <a:rPr lang="en-US" sz="1600" dirty="0">
                    <a:solidFill>
                      <a:schemeClr val="tx1">
                        <a:lumMod val="75000"/>
                        <a:lumOff val="25000"/>
                      </a:schemeClr>
                    </a:solidFill>
                    <a:latin typeface="Roboto"/>
                    <a:ea typeface="Roboto Thin" charset="0"/>
                    <a:cs typeface="Roboto"/>
                  </a:rPr>
                  <a:t>(number of cycles per meter)</a:t>
                </a:r>
              </a:p>
            </p:txBody>
          </p:sp>
          <p:sp>
            <p:nvSpPr>
              <p:cNvPr id="52" name="TextBox 51"/>
              <p:cNvSpPr txBox="1"/>
              <p:nvPr/>
            </p:nvSpPr>
            <p:spPr>
              <a:xfrm>
                <a:off x="4379498" y="4511592"/>
                <a:ext cx="2884123" cy="707886"/>
              </a:xfrm>
              <a:prstGeom prst="rect">
                <a:avLst/>
              </a:prstGeom>
              <a:noFill/>
            </p:spPr>
            <p:txBody>
              <a:bodyPr wrap="none" rtlCol="0">
                <a:spAutoFit/>
              </a:bodyPr>
              <a:lstStyle/>
              <a:p>
                <a:pPr algn="ctr"/>
                <a:r>
                  <a:rPr lang="en-US" sz="2000" dirty="0">
                    <a:solidFill>
                      <a:schemeClr val="tx1">
                        <a:lumMod val="75000"/>
                        <a:lumOff val="25000"/>
                      </a:schemeClr>
                    </a:solidFill>
                    <a:latin typeface="Nexa Bold" charset="0"/>
                    <a:ea typeface="Nexa Bold" charset="0"/>
                    <a:cs typeface="Nexa Bold" charset="0"/>
                  </a:rPr>
                  <a:t>DATA GETS STORED </a:t>
                </a:r>
              </a:p>
              <a:p>
                <a:pPr algn="ctr"/>
                <a:r>
                  <a:rPr lang="en-US" sz="2000" dirty="0">
                    <a:solidFill>
                      <a:schemeClr val="tx1">
                        <a:lumMod val="75000"/>
                        <a:lumOff val="25000"/>
                      </a:schemeClr>
                    </a:solidFill>
                    <a:latin typeface="Nexa Bold" charset="0"/>
                    <a:ea typeface="Nexa Bold" charset="0"/>
                    <a:cs typeface="Nexa Bold" charset="0"/>
                  </a:rPr>
                  <a:t>IN K-SPACE</a:t>
                </a:r>
              </a:p>
            </p:txBody>
          </p:sp>
        </p:grpSp>
      </p:grpSp>
      <p:cxnSp>
        <p:nvCxnSpPr>
          <p:cNvPr id="53" name="Straight Connector 52"/>
          <p:cNvCxnSpPr/>
          <p:nvPr/>
        </p:nvCxnSpPr>
        <p:spPr>
          <a:xfrm>
            <a:off x="5380373" y="2624119"/>
            <a:ext cx="14312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5317453" y="-893688"/>
            <a:ext cx="1553898" cy="155389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Placeholder 5" descr="zpin_8001127_orig_4.gif"/>
          <p:cNvPicPr>
            <a:picLocks noChangeAspect="1"/>
          </p:cNvPicPr>
          <p:nvPr/>
        </p:nvPicPr>
        <p:blipFill>
          <a:blip r:embed="rId4">
            <a:extLst>
              <a:ext uri="{28A0092B-C50C-407E-A947-70E740481C1C}">
                <a14:useLocalDpi xmlns:a14="http://schemas.microsoft.com/office/drawing/2010/main" val="0"/>
              </a:ext>
            </a:extLst>
          </a:blip>
          <a:srcRect l="2617" r="2617"/>
          <a:stretch>
            <a:fillRect/>
          </a:stretch>
        </p:blipFill>
        <p:spPr>
          <a:xfrm>
            <a:off x="2326191" y="3532572"/>
            <a:ext cx="597851" cy="719999"/>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sp>
        <p:nvSpPr>
          <p:cNvPr id="3" name="Rectangle 2"/>
          <p:cNvSpPr/>
          <p:nvPr/>
        </p:nvSpPr>
        <p:spPr>
          <a:xfrm>
            <a:off x="5535426" y="3205769"/>
            <a:ext cx="1023418" cy="240792"/>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FFFF"/>
                </a:solidFill>
              </a:ln>
              <a:solidFill>
                <a:srgbClr val="FFFFFF"/>
              </a:solidFill>
            </a:endParaRPr>
          </a:p>
        </p:txBody>
      </p:sp>
    </p:spTree>
    <p:extLst>
      <p:ext uri="{BB962C8B-B14F-4D97-AF65-F5344CB8AC3E}">
        <p14:creationId xmlns:p14="http://schemas.microsoft.com/office/powerpoint/2010/main" val="186902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1270000" y="6477001"/>
            <a:ext cx="11006667" cy="2270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0"/>
                <a:cs typeface="ＭＳ Ｐゴシック"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0"/>
                <a:cs typeface="ＭＳ Ｐゴシック"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0"/>
                <a:cs typeface="ＭＳ Ｐゴシック"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0"/>
                <a:cs typeface="ＭＳ Ｐゴシック"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0"/>
                <a:cs typeface="ＭＳ Ｐゴシック" charset="0"/>
              </a:defRPr>
            </a:lvl9pPr>
          </a:lstStyle>
          <a:p>
            <a:r>
              <a:rPr lang="en-US" sz="900" i="1"/>
              <a:t>Trends in Neurosciences</a:t>
            </a:r>
            <a:r>
              <a:rPr lang="en-US" sz="900"/>
              <a:t> 2002 25, 27-31DOI: (10.1016/S0166-2236(00)01995-0) </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450" y="1202975"/>
            <a:ext cx="9252000" cy="468382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8" name="Text Box 4"/>
          <p:cNvSpPr txBox="1">
            <a:spLocks noChangeArrowheads="1"/>
          </p:cNvSpPr>
          <p:nvPr/>
        </p:nvSpPr>
        <p:spPr bwMode="auto">
          <a:xfrm>
            <a:off x="952500" y="6510338"/>
            <a:ext cx="5556250" cy="4603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000000"/>
              </a:solidFill>
            </a:endParaRPr>
          </a:p>
        </p:txBody>
      </p:sp>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5" y="6213475"/>
            <a:ext cx="708025" cy="49688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 name="Rectangle 1"/>
          <p:cNvSpPr/>
          <p:nvPr/>
        </p:nvSpPr>
        <p:spPr>
          <a:xfrm>
            <a:off x="787400" y="6235597"/>
            <a:ext cx="6096000" cy="461665"/>
          </a:xfrm>
          <a:prstGeom prst="rect">
            <a:avLst/>
          </a:prstGeom>
        </p:spPr>
        <p:txBody>
          <a:bodyPr>
            <a:spAutoFit/>
          </a:bodyPr>
          <a:lstStyle/>
          <a:p>
            <a:r>
              <a:rPr lang="en-US" sz="1200" dirty="0">
                <a:latin typeface="Roboto Light"/>
                <a:cs typeface="Roboto Light"/>
              </a:rPr>
              <a:t>Arthurs &amp; Boniface (2002)</a:t>
            </a:r>
            <a:r>
              <a:rPr lang="en-US" sz="1200" i="1" dirty="0">
                <a:latin typeface="Roboto Light"/>
                <a:cs typeface="Roboto Light"/>
              </a:rPr>
              <a:t>. Trends in Neurosciences</a:t>
            </a:r>
            <a:r>
              <a:rPr lang="en-US" sz="1200" dirty="0">
                <a:latin typeface="Roboto Light"/>
                <a:cs typeface="Roboto Light"/>
              </a:rPr>
              <a:t>, 25 </a:t>
            </a:r>
          </a:p>
          <a:p>
            <a:r>
              <a:rPr lang="en-US" sz="1200" dirty="0">
                <a:latin typeface="Roboto Light"/>
                <a:cs typeface="Roboto Light"/>
              </a:rPr>
              <a:t>DOI: 10.1016/S0166-2236(00)01995-0</a:t>
            </a:r>
          </a:p>
        </p:txBody>
      </p:sp>
      <p:sp>
        <p:nvSpPr>
          <p:cNvPr id="4" name="Rectangle 3"/>
          <p:cNvSpPr/>
          <p:nvPr/>
        </p:nvSpPr>
        <p:spPr>
          <a:xfrm>
            <a:off x="2671767" y="1202975"/>
            <a:ext cx="1847148" cy="3432258"/>
          </a:xfrm>
          <a:prstGeom prst="rect">
            <a:avLst/>
          </a:prstGeom>
          <a:noFill/>
          <a:ln w="57150" cmpd="sng">
            <a:solidFill>
              <a:srgbClr val="FF9F1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3803217"/>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srcRect l="-31384" r="-31384"/>
          <a:stretch>
            <a:fillRect/>
          </a:stretch>
        </p:blipFill>
        <p:spPr/>
      </p:pic>
      <p:sp>
        <p:nvSpPr>
          <p:cNvPr id="4" name="TextBox 3"/>
          <p:cNvSpPr txBox="1"/>
          <p:nvPr/>
        </p:nvSpPr>
        <p:spPr>
          <a:xfrm>
            <a:off x="6961925" y="6216134"/>
            <a:ext cx="2392139" cy="307777"/>
          </a:xfrm>
          <a:prstGeom prst="rect">
            <a:avLst/>
          </a:prstGeom>
          <a:noFill/>
        </p:spPr>
        <p:txBody>
          <a:bodyPr wrap="none" rtlCol="0">
            <a:spAutoFit/>
          </a:bodyPr>
          <a:lstStyle/>
          <a:p>
            <a:pPr algn="r"/>
            <a:r>
              <a:rPr lang="en-US" sz="1400" dirty="0">
                <a:latin typeface="Roboto Light"/>
                <a:cs typeface="Roboto Light"/>
              </a:rPr>
              <a:t>From MIT Open Courseware</a:t>
            </a:r>
          </a:p>
        </p:txBody>
      </p:sp>
    </p:spTree>
    <p:extLst>
      <p:ext uri="{BB962C8B-B14F-4D97-AF65-F5344CB8AC3E}">
        <p14:creationId xmlns:p14="http://schemas.microsoft.com/office/powerpoint/2010/main" val="3533880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srcRect t="-9768" b="-9768"/>
          <a:stretch>
            <a:fillRect/>
          </a:stretch>
        </p:blipFill>
        <p:spPr/>
      </p:pic>
      <p:sp>
        <p:nvSpPr>
          <p:cNvPr id="6" name="TextBox 5"/>
          <p:cNvSpPr txBox="1"/>
          <p:nvPr/>
        </p:nvSpPr>
        <p:spPr>
          <a:xfrm>
            <a:off x="9625358" y="6029912"/>
            <a:ext cx="2076785" cy="276999"/>
          </a:xfrm>
          <a:prstGeom prst="rect">
            <a:avLst/>
          </a:prstGeom>
          <a:noFill/>
        </p:spPr>
        <p:txBody>
          <a:bodyPr wrap="none" rtlCol="0">
            <a:spAutoFit/>
          </a:bodyPr>
          <a:lstStyle/>
          <a:p>
            <a:pPr algn="r"/>
            <a:r>
              <a:rPr lang="en-US" sz="1200" dirty="0">
                <a:latin typeface="Roboto Light"/>
                <a:cs typeface="Roboto Light"/>
              </a:rPr>
              <a:t>From MIT Open Courseware</a:t>
            </a:r>
          </a:p>
        </p:txBody>
      </p:sp>
      <p:pic>
        <p:nvPicPr>
          <p:cNvPr id="7" name="Picture 6"/>
          <p:cNvPicPr>
            <a:picLocks noChangeAspect="1"/>
          </p:cNvPicPr>
          <p:nvPr/>
        </p:nvPicPr>
        <p:blipFill>
          <a:blip r:embed="rId3"/>
          <a:stretch>
            <a:fillRect/>
          </a:stretch>
        </p:blipFill>
        <p:spPr>
          <a:xfrm>
            <a:off x="7874003" y="3040063"/>
            <a:ext cx="609600" cy="558800"/>
          </a:xfrm>
          <a:prstGeom prst="rect">
            <a:avLst/>
          </a:prstGeom>
        </p:spPr>
      </p:pic>
      <p:cxnSp>
        <p:nvCxnSpPr>
          <p:cNvPr id="9" name="Straight Arrow Connector 8"/>
          <p:cNvCxnSpPr/>
          <p:nvPr/>
        </p:nvCxnSpPr>
        <p:spPr>
          <a:xfrm>
            <a:off x="7823200" y="4521200"/>
            <a:ext cx="2709333" cy="0"/>
          </a:xfrm>
          <a:prstGeom prst="straightConnector1">
            <a:avLst/>
          </a:prstGeom>
          <a:ln w="57150" cmpd="sng">
            <a:solidFill>
              <a:srgbClr val="FF9F1B"/>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483603" y="3056997"/>
            <a:ext cx="2308144" cy="461665"/>
          </a:xfrm>
          <a:prstGeom prst="rect">
            <a:avLst/>
          </a:prstGeom>
          <a:noFill/>
        </p:spPr>
        <p:txBody>
          <a:bodyPr wrap="none" rtlCol="0">
            <a:spAutoFit/>
          </a:bodyPr>
          <a:lstStyle/>
          <a:p>
            <a:r>
              <a:rPr lang="en-US" sz="2400" dirty="0">
                <a:latin typeface="Roboto Light"/>
                <a:cs typeface="Roboto Light"/>
              </a:rPr>
              <a:t>Action Potential</a:t>
            </a:r>
          </a:p>
        </p:txBody>
      </p:sp>
      <p:sp>
        <p:nvSpPr>
          <p:cNvPr id="15" name="Rectangle 14"/>
          <p:cNvSpPr/>
          <p:nvPr/>
        </p:nvSpPr>
        <p:spPr>
          <a:xfrm>
            <a:off x="0" y="0"/>
            <a:ext cx="3243944"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41413" y="2524564"/>
            <a:ext cx="2665139" cy="954107"/>
          </a:xfrm>
          <a:prstGeom prst="rect">
            <a:avLst/>
          </a:prstGeom>
          <a:noFill/>
        </p:spPr>
        <p:txBody>
          <a:bodyPr wrap="none" rtlCol="0">
            <a:spAutoFit/>
          </a:bodyPr>
          <a:lstStyle/>
          <a:p>
            <a:r>
              <a:rPr lang="en-US" sz="2800" dirty="0">
                <a:solidFill>
                  <a:srgbClr val="FF9F1B"/>
                </a:solidFill>
                <a:latin typeface="Nexa Bold" charset="0"/>
                <a:ea typeface="Nexa Bold" charset="0"/>
                <a:cs typeface="Nexa Bold" charset="0"/>
              </a:rPr>
              <a:t>SIGNAL</a:t>
            </a:r>
          </a:p>
          <a:p>
            <a:r>
              <a:rPr lang="en-US" sz="2800" dirty="0">
                <a:solidFill>
                  <a:schemeClr val="bg1"/>
                </a:solidFill>
                <a:latin typeface="Nexa Bold" charset="0"/>
                <a:ea typeface="Nexa Bold" charset="0"/>
                <a:cs typeface="Nexa Bold" charset="0"/>
              </a:rPr>
              <a:t>CONDUCTION</a:t>
            </a:r>
          </a:p>
        </p:txBody>
      </p:sp>
      <p:cxnSp>
        <p:nvCxnSpPr>
          <p:cNvPr id="20" name="Straight Connector 19"/>
          <p:cNvCxnSpPr/>
          <p:nvPr/>
        </p:nvCxnSpPr>
        <p:spPr>
          <a:xfrm>
            <a:off x="450747" y="3584157"/>
            <a:ext cx="385592"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4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rotWithShape="1">
          <a:blip r:embed="rId2"/>
          <a:srcRect t="8591" r="4167" b="8591"/>
          <a:stretch/>
        </p:blipFill>
        <p:spPr>
          <a:xfrm>
            <a:off x="0" y="0"/>
            <a:ext cx="5842000" cy="3429000"/>
          </a:xfrm>
        </p:spPr>
      </p:pic>
      <p:cxnSp>
        <p:nvCxnSpPr>
          <p:cNvPr id="7" name="Straight Arrow Connector 6"/>
          <p:cNvCxnSpPr/>
          <p:nvPr/>
        </p:nvCxnSpPr>
        <p:spPr>
          <a:xfrm>
            <a:off x="2489200" y="2726266"/>
            <a:ext cx="2709333" cy="0"/>
          </a:xfrm>
          <a:prstGeom prst="straightConnector1">
            <a:avLst/>
          </a:prstGeom>
          <a:ln w="57150" cmpd="sng">
            <a:solidFill>
              <a:srgbClr val="FF9F1B"/>
            </a:solidFill>
            <a:tailEnd type="arrow"/>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3"/>
          <a:stretch>
            <a:fillRect/>
          </a:stretch>
        </p:blipFill>
        <p:spPr>
          <a:xfrm>
            <a:off x="2794003" y="969732"/>
            <a:ext cx="609600" cy="558800"/>
          </a:xfrm>
          <a:prstGeom prst="rect">
            <a:avLst/>
          </a:prstGeom>
        </p:spPr>
      </p:pic>
      <p:sp>
        <p:nvSpPr>
          <p:cNvPr id="9" name="TextBox 8"/>
          <p:cNvSpPr txBox="1"/>
          <p:nvPr/>
        </p:nvSpPr>
        <p:spPr>
          <a:xfrm>
            <a:off x="3403603" y="986666"/>
            <a:ext cx="2308144" cy="461665"/>
          </a:xfrm>
          <a:prstGeom prst="rect">
            <a:avLst/>
          </a:prstGeom>
          <a:noFill/>
        </p:spPr>
        <p:txBody>
          <a:bodyPr wrap="none" rtlCol="0">
            <a:spAutoFit/>
          </a:bodyPr>
          <a:lstStyle/>
          <a:p>
            <a:r>
              <a:rPr lang="en-US" sz="2400" dirty="0">
                <a:latin typeface="Roboto Light"/>
                <a:cs typeface="Roboto Light"/>
              </a:rPr>
              <a:t>Action Potential</a:t>
            </a:r>
          </a:p>
        </p:txBody>
      </p:sp>
      <p:sp>
        <p:nvSpPr>
          <p:cNvPr id="10" name="TextBox 9"/>
          <p:cNvSpPr txBox="1"/>
          <p:nvPr/>
        </p:nvSpPr>
        <p:spPr>
          <a:xfrm>
            <a:off x="6165245" y="1036395"/>
            <a:ext cx="4436907" cy="1569660"/>
          </a:xfrm>
          <a:prstGeom prst="rect">
            <a:avLst/>
          </a:prstGeom>
          <a:noFill/>
        </p:spPr>
        <p:txBody>
          <a:bodyPr wrap="none" rtlCol="0">
            <a:spAutoFit/>
          </a:bodyPr>
          <a:lstStyle/>
          <a:p>
            <a:r>
              <a:rPr lang="en-US" sz="4800" dirty="0">
                <a:solidFill>
                  <a:srgbClr val="FF9F1B"/>
                </a:solidFill>
                <a:latin typeface="Nexa Bold" charset="0"/>
                <a:ea typeface="Nexa Bold" charset="0"/>
                <a:cs typeface="Nexa Bold" charset="0"/>
              </a:rPr>
              <a:t>SIGNAL</a:t>
            </a:r>
          </a:p>
          <a:p>
            <a:r>
              <a:rPr lang="en-US" sz="4800" dirty="0">
                <a:solidFill>
                  <a:schemeClr val="tx1">
                    <a:lumMod val="75000"/>
                    <a:lumOff val="25000"/>
                  </a:schemeClr>
                </a:solidFill>
                <a:latin typeface="Nexa Bold" charset="0"/>
                <a:ea typeface="Nexa Bold" charset="0"/>
                <a:cs typeface="Nexa Bold" charset="0"/>
              </a:rPr>
              <a:t>CONDUCTION</a:t>
            </a:r>
          </a:p>
        </p:txBody>
      </p:sp>
      <p:sp>
        <p:nvSpPr>
          <p:cNvPr id="12" name="Rectangle 11"/>
          <p:cNvSpPr/>
          <p:nvPr/>
        </p:nvSpPr>
        <p:spPr>
          <a:xfrm>
            <a:off x="933219" y="3598863"/>
            <a:ext cx="10361314" cy="2985433"/>
          </a:xfrm>
          <a:prstGeom prst="rect">
            <a:avLst/>
          </a:prstGeom>
        </p:spPr>
        <p:txBody>
          <a:bodyPr wrap="square">
            <a:spAutoFit/>
          </a:bodyPr>
          <a:lstStyle/>
          <a:p>
            <a:pPr marL="457200" indent="-457200">
              <a:spcAft>
                <a:spcPts val="600"/>
              </a:spcAft>
              <a:buFont typeface="Arial"/>
              <a:buChar char="•"/>
            </a:pPr>
            <a:r>
              <a:rPr lang="en-US" sz="2400" i="1" dirty="0">
                <a:latin typeface="Roboto Light"/>
                <a:cs typeface="Roboto Light"/>
              </a:rPr>
              <a:t>Action Potential </a:t>
            </a:r>
            <a:r>
              <a:rPr lang="en-US" sz="2400" dirty="0">
                <a:latin typeface="Roboto Light"/>
                <a:cs typeface="Roboto Light"/>
              </a:rPr>
              <a:t>initiates when Na+ channels open in axon base and allow Na+ ions to flow in </a:t>
            </a:r>
          </a:p>
          <a:p>
            <a:pPr marL="457200" indent="-457200">
              <a:spcAft>
                <a:spcPts val="600"/>
              </a:spcAft>
              <a:buFont typeface="Arial"/>
              <a:buChar char="•"/>
            </a:pPr>
            <a:r>
              <a:rPr lang="en-US" sz="2400" i="1" dirty="0">
                <a:latin typeface="Roboto Light"/>
                <a:cs typeface="Roboto Light"/>
              </a:rPr>
              <a:t>Electrochemical gradient </a:t>
            </a:r>
            <a:r>
              <a:rPr lang="en-US" sz="2400" dirty="0">
                <a:latin typeface="Roboto Light"/>
                <a:cs typeface="Roboto Light"/>
              </a:rPr>
              <a:t>drives Na+ inflow: </a:t>
            </a:r>
          </a:p>
          <a:p>
            <a:pPr marL="914400" lvl="1" indent="-457200">
              <a:spcAft>
                <a:spcPts val="600"/>
              </a:spcAft>
              <a:buFont typeface="Arial"/>
              <a:buChar char="•"/>
            </a:pPr>
            <a:r>
              <a:rPr lang="en-US" sz="2400" dirty="0">
                <a:latin typeface="Roboto Light"/>
                <a:cs typeface="Roboto Light"/>
              </a:rPr>
              <a:t>High concentration of Na+ outside of neuron, low [Na+] inside </a:t>
            </a:r>
          </a:p>
          <a:p>
            <a:pPr marL="914400" lvl="1" indent="-457200">
              <a:spcAft>
                <a:spcPts val="600"/>
              </a:spcAft>
              <a:buFont typeface="Arial"/>
              <a:buChar char="•"/>
            </a:pPr>
            <a:r>
              <a:rPr lang="en-US" sz="2400" dirty="0">
                <a:latin typeface="Roboto Light"/>
                <a:cs typeface="Roboto Light"/>
              </a:rPr>
              <a:t>Outside of neuron more electrically positive than inside </a:t>
            </a:r>
          </a:p>
          <a:p>
            <a:pPr marL="457200" indent="-457200">
              <a:spcAft>
                <a:spcPts val="600"/>
              </a:spcAft>
              <a:buFont typeface="Arial"/>
              <a:buChar char="•"/>
            </a:pPr>
            <a:r>
              <a:rPr lang="en-US" sz="2400" dirty="0">
                <a:latin typeface="Roboto Light"/>
                <a:cs typeface="Roboto Light"/>
              </a:rPr>
              <a:t>Flow of positively charged Na+ into cell is energetically favorable process (does not require energy)</a:t>
            </a:r>
          </a:p>
        </p:txBody>
      </p:sp>
      <p:sp>
        <p:nvSpPr>
          <p:cNvPr id="13" name="TextBox 12"/>
          <p:cNvSpPr txBox="1"/>
          <p:nvPr/>
        </p:nvSpPr>
        <p:spPr>
          <a:xfrm>
            <a:off x="3917615" y="3290500"/>
            <a:ext cx="2076785" cy="276999"/>
          </a:xfrm>
          <a:prstGeom prst="rect">
            <a:avLst/>
          </a:prstGeom>
          <a:noFill/>
        </p:spPr>
        <p:txBody>
          <a:bodyPr wrap="none" rtlCol="0">
            <a:spAutoFit/>
          </a:bodyPr>
          <a:lstStyle/>
          <a:p>
            <a:pPr algn="r"/>
            <a:r>
              <a:rPr lang="en-US" sz="1200" dirty="0">
                <a:latin typeface="Roboto Light"/>
                <a:cs typeface="Roboto Light"/>
              </a:rPr>
              <a:t>From MIT Open Courseware</a:t>
            </a:r>
          </a:p>
        </p:txBody>
      </p:sp>
    </p:spTree>
    <p:extLst>
      <p:ext uri="{BB962C8B-B14F-4D97-AF65-F5344CB8AC3E}">
        <p14:creationId xmlns:p14="http://schemas.microsoft.com/office/powerpoint/2010/main" val="219592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rotWithShape="1">
          <a:blip r:embed="rId2"/>
          <a:srcRect l="2408" t="1976" r="2725" b="2250"/>
          <a:stretch/>
        </p:blipFill>
        <p:spPr>
          <a:xfrm>
            <a:off x="5994400" y="135467"/>
            <a:ext cx="6045200" cy="6568152"/>
          </a:xfrm>
        </p:spPr>
      </p:pic>
      <p:sp>
        <p:nvSpPr>
          <p:cNvPr id="5" name="Rectangle 4"/>
          <p:cNvSpPr/>
          <p:nvPr/>
        </p:nvSpPr>
        <p:spPr>
          <a:xfrm>
            <a:off x="321733" y="2148470"/>
            <a:ext cx="6079067" cy="4539704"/>
          </a:xfrm>
          <a:prstGeom prst="rect">
            <a:avLst/>
          </a:prstGeom>
        </p:spPr>
        <p:txBody>
          <a:bodyPr wrap="square">
            <a:spAutoFit/>
          </a:bodyPr>
          <a:lstStyle/>
          <a:p>
            <a:pPr marL="342900" indent="-342900">
              <a:spcAft>
                <a:spcPts val="600"/>
              </a:spcAft>
              <a:buFont typeface="Arial"/>
              <a:buChar char="•"/>
            </a:pPr>
            <a:r>
              <a:rPr lang="en-US" sz="2400" dirty="0">
                <a:latin typeface="Roboto Light"/>
                <a:cs typeface="Roboto Light"/>
              </a:rPr>
              <a:t>AP travels down axon towards terminal</a:t>
            </a:r>
          </a:p>
          <a:p>
            <a:pPr marL="342900" indent="-342900">
              <a:spcAft>
                <a:spcPts val="600"/>
              </a:spcAft>
              <a:buFont typeface="Arial"/>
              <a:buChar char="•"/>
            </a:pPr>
            <a:r>
              <a:rPr lang="en-US" sz="2400" dirty="0">
                <a:latin typeface="Roboto Light"/>
                <a:cs typeface="Roboto Light"/>
              </a:rPr>
              <a:t>AP depolarizes presynaptic membrane</a:t>
            </a:r>
          </a:p>
          <a:p>
            <a:pPr marL="342900" indent="-342900">
              <a:spcAft>
                <a:spcPts val="600"/>
              </a:spcAft>
              <a:buFont typeface="Arial"/>
              <a:buChar char="•"/>
            </a:pPr>
            <a:r>
              <a:rPr lang="en-US" sz="2400" dirty="0">
                <a:latin typeface="Roboto Light"/>
                <a:cs typeface="Roboto Light"/>
              </a:rPr>
              <a:t>Neurotransmitter-filled vesicles populate distal end of axon</a:t>
            </a:r>
          </a:p>
          <a:p>
            <a:pPr marL="342900" indent="-342900">
              <a:spcAft>
                <a:spcPts val="600"/>
              </a:spcAft>
              <a:buFont typeface="Arial"/>
              <a:buChar char="•"/>
            </a:pPr>
            <a:r>
              <a:rPr lang="en-US" sz="2400" dirty="0">
                <a:latin typeface="Roboto Light"/>
                <a:cs typeface="Roboto Light"/>
              </a:rPr>
              <a:t>Gives either an excitatory or inhibitory effects depending upon neurotransmitter and receptor types</a:t>
            </a:r>
          </a:p>
          <a:p>
            <a:pPr marL="800100" lvl="1" indent="-342900">
              <a:spcAft>
                <a:spcPts val="600"/>
              </a:spcAft>
              <a:buFont typeface="Arial"/>
              <a:buChar char="•"/>
            </a:pPr>
            <a:r>
              <a:rPr lang="en-US" sz="2400" dirty="0">
                <a:latin typeface="Roboto Light"/>
                <a:cs typeface="Roboto Light"/>
              </a:rPr>
              <a:t>Excitatory effect leads to depolarization</a:t>
            </a:r>
          </a:p>
          <a:p>
            <a:pPr marL="800100" lvl="1" indent="-342900">
              <a:spcAft>
                <a:spcPts val="600"/>
              </a:spcAft>
              <a:buFont typeface="Arial"/>
              <a:buChar char="•"/>
            </a:pPr>
            <a:r>
              <a:rPr lang="en-US" sz="2400" dirty="0">
                <a:latin typeface="Roboto Light"/>
                <a:cs typeface="Roboto Light"/>
              </a:rPr>
              <a:t>Inhibitory effect leads to hyperpolarization</a:t>
            </a:r>
          </a:p>
        </p:txBody>
      </p:sp>
      <p:sp>
        <p:nvSpPr>
          <p:cNvPr id="6" name="TextBox 5"/>
          <p:cNvSpPr txBox="1"/>
          <p:nvPr/>
        </p:nvSpPr>
        <p:spPr>
          <a:xfrm>
            <a:off x="321733" y="420899"/>
            <a:ext cx="4436907" cy="1569660"/>
          </a:xfrm>
          <a:prstGeom prst="rect">
            <a:avLst/>
          </a:prstGeom>
          <a:noFill/>
        </p:spPr>
        <p:txBody>
          <a:bodyPr wrap="none" rtlCol="0">
            <a:spAutoFit/>
          </a:bodyPr>
          <a:lstStyle/>
          <a:p>
            <a:r>
              <a:rPr lang="en-US" sz="4800" dirty="0">
                <a:solidFill>
                  <a:srgbClr val="FF9F1B"/>
                </a:solidFill>
                <a:latin typeface="Nexa Bold" charset="0"/>
                <a:ea typeface="Nexa Bold" charset="0"/>
                <a:cs typeface="Nexa Bold" charset="0"/>
              </a:rPr>
              <a:t>SIGNAL</a:t>
            </a:r>
          </a:p>
          <a:p>
            <a:r>
              <a:rPr lang="en-US" sz="4800" dirty="0">
                <a:solidFill>
                  <a:schemeClr val="tx1">
                    <a:lumMod val="75000"/>
                    <a:lumOff val="25000"/>
                  </a:schemeClr>
                </a:solidFill>
                <a:latin typeface="Nexa Bold" charset="0"/>
                <a:ea typeface="Nexa Bold" charset="0"/>
                <a:cs typeface="Nexa Bold" charset="0"/>
              </a:rPr>
              <a:t>CONDUCTION</a:t>
            </a:r>
          </a:p>
        </p:txBody>
      </p:sp>
      <p:sp>
        <p:nvSpPr>
          <p:cNvPr id="7" name="TextBox 6"/>
          <p:cNvSpPr txBox="1"/>
          <p:nvPr/>
        </p:nvSpPr>
        <p:spPr>
          <a:xfrm>
            <a:off x="9962815" y="6581001"/>
            <a:ext cx="2076785" cy="276999"/>
          </a:xfrm>
          <a:prstGeom prst="rect">
            <a:avLst/>
          </a:prstGeom>
          <a:noFill/>
        </p:spPr>
        <p:txBody>
          <a:bodyPr wrap="none" rtlCol="0">
            <a:spAutoFit/>
          </a:bodyPr>
          <a:lstStyle/>
          <a:p>
            <a:pPr algn="r"/>
            <a:r>
              <a:rPr lang="en-US" sz="1200" dirty="0">
                <a:latin typeface="Roboto Light"/>
                <a:cs typeface="Roboto Light"/>
              </a:rPr>
              <a:t>From MIT Open Courseware</a:t>
            </a:r>
          </a:p>
        </p:txBody>
      </p:sp>
    </p:spTree>
    <p:extLst>
      <p:ext uri="{BB962C8B-B14F-4D97-AF65-F5344CB8AC3E}">
        <p14:creationId xmlns:p14="http://schemas.microsoft.com/office/powerpoint/2010/main" val="1606755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42439" y="1112732"/>
            <a:ext cx="6907121" cy="830997"/>
          </a:xfrm>
          <a:prstGeom prst="rect">
            <a:avLst/>
          </a:prstGeom>
          <a:noFill/>
        </p:spPr>
        <p:txBody>
          <a:bodyPr wrap="none" rtlCol="0">
            <a:spAutoFit/>
          </a:bodyPr>
          <a:lstStyle/>
          <a:p>
            <a:r>
              <a:rPr lang="en-US" sz="4800" dirty="0">
                <a:solidFill>
                  <a:srgbClr val="FF9F1B"/>
                </a:solidFill>
                <a:latin typeface="Nexa Bold" charset="0"/>
                <a:ea typeface="Nexa Bold" charset="0"/>
                <a:cs typeface="Nexa Bold" charset="0"/>
              </a:rPr>
              <a:t>SIGNAL </a:t>
            </a:r>
            <a:r>
              <a:rPr lang="en-US" sz="4800" dirty="0">
                <a:solidFill>
                  <a:schemeClr val="tx1">
                    <a:lumMod val="75000"/>
                    <a:lumOff val="25000"/>
                  </a:schemeClr>
                </a:solidFill>
                <a:latin typeface="Nexa Bold" charset="0"/>
                <a:ea typeface="Nexa Bold" charset="0"/>
                <a:cs typeface="Nexa Bold" charset="0"/>
              </a:rPr>
              <a:t>CONDUCTION</a:t>
            </a:r>
          </a:p>
        </p:txBody>
      </p:sp>
      <p:sp>
        <p:nvSpPr>
          <p:cNvPr id="7" name="TextBox 6"/>
          <p:cNvSpPr txBox="1"/>
          <p:nvPr/>
        </p:nvSpPr>
        <p:spPr>
          <a:xfrm>
            <a:off x="9962815" y="6581001"/>
            <a:ext cx="2076785" cy="276999"/>
          </a:xfrm>
          <a:prstGeom prst="rect">
            <a:avLst/>
          </a:prstGeom>
          <a:noFill/>
        </p:spPr>
        <p:txBody>
          <a:bodyPr wrap="none" rtlCol="0">
            <a:spAutoFit/>
          </a:bodyPr>
          <a:lstStyle/>
          <a:p>
            <a:pPr algn="r"/>
            <a:r>
              <a:rPr lang="en-US" sz="1200" dirty="0">
                <a:latin typeface="Roboto Light"/>
                <a:cs typeface="Roboto Light"/>
              </a:rPr>
              <a:t>From MIT Open Courseware</a:t>
            </a:r>
          </a:p>
        </p:txBody>
      </p:sp>
      <p:sp>
        <p:nvSpPr>
          <p:cNvPr id="8" name="TextBox 7"/>
          <p:cNvSpPr txBox="1"/>
          <p:nvPr/>
        </p:nvSpPr>
        <p:spPr>
          <a:xfrm>
            <a:off x="3626997" y="3252699"/>
            <a:ext cx="5520267" cy="1569660"/>
          </a:xfrm>
          <a:prstGeom prst="rect">
            <a:avLst/>
          </a:prstGeom>
          <a:noFill/>
        </p:spPr>
        <p:txBody>
          <a:bodyPr wrap="square" rtlCol="0">
            <a:spAutoFit/>
          </a:bodyPr>
          <a:lstStyle/>
          <a:p>
            <a:pPr algn="ctr"/>
            <a:r>
              <a:rPr lang="en-US" sz="2400" dirty="0">
                <a:solidFill>
                  <a:srgbClr val="000000"/>
                </a:solidFill>
                <a:latin typeface="Roboto Light"/>
                <a:ea typeface="Nexa Bold" charset="0"/>
                <a:cs typeface="Roboto Light"/>
              </a:rPr>
              <a:t>APs are generated through integration of excitatory and inhibitory inputs </a:t>
            </a:r>
          </a:p>
          <a:p>
            <a:pPr algn="ctr"/>
            <a:endParaRPr lang="en-US" sz="2400" dirty="0">
              <a:solidFill>
                <a:srgbClr val="000000"/>
              </a:solidFill>
              <a:latin typeface="Roboto Light"/>
              <a:ea typeface="Nexa Bold" charset="0"/>
              <a:cs typeface="Roboto Light"/>
            </a:endParaRPr>
          </a:p>
          <a:p>
            <a:pPr algn="ctr"/>
            <a:r>
              <a:rPr lang="en-US" sz="2400" dirty="0">
                <a:solidFill>
                  <a:srgbClr val="000000"/>
                </a:solidFill>
                <a:latin typeface="Roboto Light"/>
                <a:ea typeface="Nexa Bold" charset="0"/>
                <a:cs typeface="Roboto Light"/>
              </a:rPr>
              <a:t>Signal once past threshold</a:t>
            </a:r>
          </a:p>
        </p:txBody>
      </p:sp>
      <p:cxnSp>
        <p:nvCxnSpPr>
          <p:cNvPr id="9" name="Straight Connector 8"/>
          <p:cNvCxnSpPr/>
          <p:nvPr/>
        </p:nvCxnSpPr>
        <p:spPr>
          <a:xfrm>
            <a:off x="5380373" y="2624119"/>
            <a:ext cx="14312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805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450" y="1202975"/>
            <a:ext cx="9252000" cy="468382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8" name="Text Box 4"/>
          <p:cNvSpPr txBox="1">
            <a:spLocks noChangeArrowheads="1"/>
          </p:cNvSpPr>
          <p:nvPr/>
        </p:nvSpPr>
        <p:spPr bwMode="auto">
          <a:xfrm>
            <a:off x="952500" y="6510338"/>
            <a:ext cx="5556250" cy="4603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000000"/>
              </a:solidFill>
            </a:endParaRPr>
          </a:p>
        </p:txBody>
      </p:sp>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5" y="6213475"/>
            <a:ext cx="708025" cy="49688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 name="Rectangle 1"/>
          <p:cNvSpPr/>
          <p:nvPr/>
        </p:nvSpPr>
        <p:spPr>
          <a:xfrm>
            <a:off x="787400" y="6235597"/>
            <a:ext cx="6096000" cy="461665"/>
          </a:xfrm>
          <a:prstGeom prst="rect">
            <a:avLst/>
          </a:prstGeom>
        </p:spPr>
        <p:txBody>
          <a:bodyPr>
            <a:spAutoFit/>
          </a:bodyPr>
          <a:lstStyle/>
          <a:p>
            <a:r>
              <a:rPr lang="en-US" sz="1200" dirty="0">
                <a:latin typeface="Roboto Light"/>
                <a:cs typeface="Roboto Light"/>
              </a:rPr>
              <a:t>Arthurs &amp; Boniface (2002)</a:t>
            </a:r>
            <a:r>
              <a:rPr lang="en-US" sz="1200" i="1" dirty="0">
                <a:latin typeface="Roboto Light"/>
                <a:cs typeface="Roboto Light"/>
              </a:rPr>
              <a:t>. Trends in Neurosciences</a:t>
            </a:r>
            <a:r>
              <a:rPr lang="en-US" sz="1200" dirty="0">
                <a:latin typeface="Roboto Light"/>
                <a:cs typeface="Roboto Light"/>
              </a:rPr>
              <a:t>, 25 </a:t>
            </a:r>
          </a:p>
          <a:p>
            <a:r>
              <a:rPr lang="en-US" sz="1200" dirty="0">
                <a:latin typeface="Roboto Light"/>
                <a:cs typeface="Roboto Light"/>
              </a:rPr>
              <a:t>DOI: 10.1016/S0166-2236(00)01995-0</a:t>
            </a:r>
          </a:p>
        </p:txBody>
      </p:sp>
      <p:sp>
        <p:nvSpPr>
          <p:cNvPr id="4" name="Rectangle 3"/>
          <p:cNvSpPr/>
          <p:nvPr/>
        </p:nvSpPr>
        <p:spPr>
          <a:xfrm>
            <a:off x="4518915" y="1517585"/>
            <a:ext cx="1632746" cy="3365080"/>
          </a:xfrm>
          <a:prstGeom prst="rect">
            <a:avLst/>
          </a:prstGeom>
          <a:noFill/>
          <a:ln w="57150" cmpd="sng">
            <a:solidFill>
              <a:srgbClr val="FF9F1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9760103"/>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227837" y="6265070"/>
            <a:ext cx="4473626" cy="276999"/>
          </a:xfrm>
          <a:prstGeom prst="rect">
            <a:avLst/>
          </a:prstGeom>
          <a:noFill/>
        </p:spPr>
        <p:txBody>
          <a:bodyPr wrap="none" rtlCol="0">
            <a:spAutoFit/>
          </a:bodyPr>
          <a:lstStyle/>
          <a:p>
            <a:r>
              <a:rPr lang="en-US" sz="1200" dirty="0">
                <a:latin typeface="Roboto Light"/>
                <a:cs typeface="Roboto Light"/>
              </a:rPr>
              <a:t>Harris et al.  (2011). Developmental Cognitive Neuroscience, 1, 3</a:t>
            </a:r>
          </a:p>
        </p:txBody>
      </p:sp>
      <p:pic>
        <p:nvPicPr>
          <p:cNvPr id="3" name="Picture Placeholder 2"/>
          <p:cNvPicPr>
            <a:picLocks noGrp="1" noChangeAspect="1"/>
          </p:cNvPicPr>
          <p:nvPr>
            <p:ph type="pic" sz="quarter" idx="10"/>
          </p:nvPr>
        </p:nvPicPr>
        <p:blipFill>
          <a:blip r:embed="rId2"/>
          <a:srcRect t="-13462" b="-13462"/>
          <a:stretch>
            <a:fillRect/>
          </a:stretch>
        </p:blipFill>
        <p:spPr>
          <a:xfrm>
            <a:off x="506765" y="550863"/>
            <a:ext cx="5114925" cy="5756275"/>
          </a:xfrm>
        </p:spPr>
      </p:pic>
      <p:pic>
        <p:nvPicPr>
          <p:cNvPr id="4" name="Picture Placeholder 2"/>
          <p:cNvPicPr>
            <a:picLocks noChangeAspect="1"/>
          </p:cNvPicPr>
          <p:nvPr/>
        </p:nvPicPr>
        <p:blipFill>
          <a:blip r:embed="rId3"/>
          <a:srcRect t="-24779" b="-24779"/>
          <a:stretch>
            <a:fillRect/>
          </a:stretch>
        </p:blipFill>
        <p:spPr>
          <a:xfrm>
            <a:off x="6585177" y="509972"/>
            <a:ext cx="5116286" cy="5755822"/>
          </a:xfrm>
          <a:custGeom>
            <a:avLst/>
            <a:gdLst>
              <a:gd name="connsiteX0" fmla="*/ 0 w 5116286"/>
              <a:gd name="connsiteY0" fmla="*/ 0 h 5755822"/>
              <a:gd name="connsiteX1" fmla="*/ 5116286 w 5116286"/>
              <a:gd name="connsiteY1" fmla="*/ 0 h 5755822"/>
              <a:gd name="connsiteX2" fmla="*/ 5116286 w 5116286"/>
              <a:gd name="connsiteY2" fmla="*/ 5755822 h 5755822"/>
              <a:gd name="connsiteX3" fmla="*/ 0 w 5116286"/>
              <a:gd name="connsiteY3" fmla="*/ 5755822 h 5755822"/>
            </a:gdLst>
            <a:ahLst/>
            <a:cxnLst>
              <a:cxn ang="0">
                <a:pos x="connsiteX0" y="connsiteY0"/>
              </a:cxn>
              <a:cxn ang="0">
                <a:pos x="connsiteX1" y="connsiteY1"/>
              </a:cxn>
              <a:cxn ang="0">
                <a:pos x="connsiteX2" y="connsiteY2"/>
              </a:cxn>
              <a:cxn ang="0">
                <a:pos x="connsiteX3" y="connsiteY3"/>
              </a:cxn>
            </a:cxnLst>
            <a:rect l="l" t="t" r="r" b="b"/>
            <a:pathLst>
              <a:path w="5116286" h="5755822">
                <a:moveTo>
                  <a:pt x="0" y="0"/>
                </a:moveTo>
                <a:lnTo>
                  <a:pt x="5116286" y="0"/>
                </a:lnTo>
                <a:lnTo>
                  <a:pt x="5116286" y="5755822"/>
                </a:lnTo>
                <a:lnTo>
                  <a:pt x="0" y="5755822"/>
                </a:lnTo>
                <a:close/>
              </a:path>
            </a:pathLst>
          </a:custGeom>
        </p:spPr>
      </p:pic>
      <p:sp>
        <p:nvSpPr>
          <p:cNvPr id="6" name="TextBox 5"/>
          <p:cNvSpPr txBox="1"/>
          <p:nvPr/>
        </p:nvSpPr>
        <p:spPr>
          <a:xfrm>
            <a:off x="506765" y="6265794"/>
            <a:ext cx="3980577" cy="276999"/>
          </a:xfrm>
          <a:prstGeom prst="rect">
            <a:avLst/>
          </a:prstGeom>
          <a:noFill/>
        </p:spPr>
        <p:txBody>
          <a:bodyPr wrap="none" rtlCol="0">
            <a:spAutoFit/>
          </a:bodyPr>
          <a:lstStyle/>
          <a:p>
            <a:pPr algn="r"/>
            <a:r>
              <a:rPr lang="en-US" sz="1200" dirty="0" err="1">
                <a:latin typeface="Roboto Light"/>
                <a:cs typeface="Roboto Light"/>
              </a:rPr>
              <a:t>D’Esposito</a:t>
            </a:r>
            <a:r>
              <a:rPr lang="en-US" sz="1200" dirty="0">
                <a:latin typeface="Roboto Light"/>
                <a:cs typeface="Roboto Light"/>
              </a:rPr>
              <a:t> et al. (2003). Nature Reviews Neuroscience, 4</a:t>
            </a:r>
          </a:p>
        </p:txBody>
      </p:sp>
    </p:spTree>
    <p:extLst>
      <p:ext uri="{BB962C8B-B14F-4D97-AF65-F5344CB8AC3E}">
        <p14:creationId xmlns:p14="http://schemas.microsoft.com/office/powerpoint/2010/main" val="2342257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309607" y="661086"/>
            <a:ext cx="2805036" cy="1637969"/>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51378" y="226196"/>
            <a:ext cx="4761918" cy="2123658"/>
          </a:xfrm>
          <a:prstGeom prst="rect">
            <a:avLst/>
          </a:prstGeom>
          <a:noFill/>
        </p:spPr>
        <p:txBody>
          <a:bodyPr wrap="none" rtlCol="0">
            <a:spAutoFit/>
          </a:bodyPr>
          <a:lstStyle/>
          <a:p>
            <a:r>
              <a:rPr lang="en-US" sz="4400" dirty="0">
                <a:solidFill>
                  <a:srgbClr val="FF9F1B"/>
                </a:solidFill>
                <a:latin typeface="Nexa Bold" charset="0"/>
                <a:ea typeface="Nexa Bold" charset="0"/>
                <a:cs typeface="Nexa Bold" charset="0"/>
              </a:rPr>
              <a:t>NEURONAL</a:t>
            </a:r>
          </a:p>
          <a:p>
            <a:r>
              <a:rPr lang="en-US" sz="4400" dirty="0">
                <a:solidFill>
                  <a:schemeClr val="tx1">
                    <a:lumMod val="75000"/>
                    <a:lumOff val="25000"/>
                  </a:schemeClr>
                </a:solidFill>
                <a:latin typeface="Nexa Bold" charset="0"/>
                <a:ea typeface="Nexa Bold" charset="0"/>
                <a:cs typeface="Nexa Bold" charset="0"/>
              </a:rPr>
              <a:t>ENERGY</a:t>
            </a:r>
          </a:p>
          <a:p>
            <a:r>
              <a:rPr lang="en-US" sz="4400" dirty="0">
                <a:solidFill>
                  <a:schemeClr val="tx1">
                    <a:lumMod val="75000"/>
                    <a:lumOff val="25000"/>
                  </a:schemeClr>
                </a:solidFill>
                <a:latin typeface="Nexa Bold" charset="0"/>
                <a:ea typeface="Nexa Bold" charset="0"/>
                <a:cs typeface="Nexa Bold" charset="0"/>
              </a:rPr>
              <a:t>REQUIREMENTS</a:t>
            </a:r>
          </a:p>
        </p:txBody>
      </p:sp>
      <p:sp>
        <p:nvSpPr>
          <p:cNvPr id="6" name="Rectangle 5"/>
          <p:cNvSpPr/>
          <p:nvPr/>
        </p:nvSpPr>
        <p:spPr>
          <a:xfrm>
            <a:off x="1318934" y="2870640"/>
            <a:ext cx="8809178" cy="3724097"/>
          </a:xfrm>
          <a:prstGeom prst="rect">
            <a:avLst/>
          </a:prstGeom>
        </p:spPr>
        <p:txBody>
          <a:bodyPr wrap="square">
            <a:spAutoFit/>
          </a:bodyPr>
          <a:lstStyle/>
          <a:p>
            <a:pPr marL="342900" indent="-342900">
              <a:spcAft>
                <a:spcPts val="600"/>
              </a:spcAft>
              <a:buFont typeface="Arial"/>
              <a:buChar char="•"/>
            </a:pPr>
            <a:r>
              <a:rPr lang="en-US" sz="2400" dirty="0">
                <a:solidFill>
                  <a:schemeClr val="tx1">
                    <a:lumMod val="75000"/>
                    <a:lumOff val="25000"/>
                  </a:schemeClr>
                </a:solidFill>
                <a:latin typeface="Roboto Light"/>
                <a:ea typeface="Roboto Thin" charset="0"/>
                <a:cs typeface="Roboto Light"/>
              </a:rPr>
              <a:t>Post-synaptic potentials and action potential generation depend on electrochemical gradients, ion flow, &amp; neurotransmitter release</a:t>
            </a:r>
          </a:p>
          <a:p>
            <a:pPr marL="342900" indent="-342900">
              <a:spcAft>
                <a:spcPts val="600"/>
              </a:spcAft>
              <a:buFont typeface="Arial"/>
              <a:buChar char="•"/>
            </a:pPr>
            <a:r>
              <a:rPr lang="en-US" sz="2400" dirty="0">
                <a:solidFill>
                  <a:schemeClr val="tx1">
                    <a:lumMod val="75000"/>
                    <a:lumOff val="25000"/>
                  </a:schemeClr>
                </a:solidFill>
                <a:latin typeface="Roboto Light"/>
                <a:ea typeface="Roboto Thin" charset="0"/>
                <a:cs typeface="Roboto Light"/>
              </a:rPr>
              <a:t>As signaling proceeds ion and neurotransmitter stores get depleted</a:t>
            </a:r>
          </a:p>
          <a:p>
            <a:pPr marL="342900" indent="-342900">
              <a:spcAft>
                <a:spcPts val="600"/>
              </a:spcAft>
              <a:buFont typeface="Arial"/>
              <a:buChar char="•"/>
            </a:pPr>
            <a:r>
              <a:rPr lang="en-US" sz="2400" dirty="0">
                <a:solidFill>
                  <a:schemeClr val="tx1">
                    <a:lumMod val="75000"/>
                    <a:lumOff val="25000"/>
                  </a:schemeClr>
                </a:solidFill>
                <a:latin typeface="Roboto Light"/>
                <a:ea typeface="Roboto Thin" charset="0"/>
                <a:cs typeface="Roboto Light"/>
              </a:rPr>
              <a:t>For neuronal signaling to continue</a:t>
            </a:r>
          </a:p>
          <a:p>
            <a:pPr marL="800100" lvl="1" indent="-342900">
              <a:spcAft>
                <a:spcPts val="600"/>
              </a:spcAft>
              <a:buFont typeface="Arial"/>
              <a:buChar char="•"/>
            </a:pPr>
            <a:r>
              <a:rPr lang="en-US" sz="2400" dirty="0">
                <a:solidFill>
                  <a:schemeClr val="tx1">
                    <a:lumMod val="75000"/>
                    <a:lumOff val="25000"/>
                  </a:schemeClr>
                </a:solidFill>
                <a:latin typeface="Roboto Light"/>
                <a:ea typeface="Roboto Thin" charset="0"/>
                <a:cs typeface="Roboto Light"/>
              </a:rPr>
              <a:t>Ion levels and electrochemical gradients must be reestablished</a:t>
            </a:r>
          </a:p>
          <a:p>
            <a:pPr marL="800100" lvl="1" indent="-342900">
              <a:spcAft>
                <a:spcPts val="600"/>
              </a:spcAft>
              <a:buFont typeface="Arial"/>
              <a:buChar char="•"/>
            </a:pPr>
            <a:r>
              <a:rPr lang="en-US" sz="2400" dirty="0">
                <a:solidFill>
                  <a:schemeClr val="tx1">
                    <a:lumMod val="75000"/>
                    <a:lumOff val="25000"/>
                  </a:schemeClr>
                </a:solidFill>
                <a:latin typeface="Roboto Light"/>
                <a:ea typeface="Roboto Thin" charset="0"/>
                <a:cs typeface="Roboto Light"/>
              </a:rPr>
              <a:t>Neurotransmitters must be returned to the neuron</a:t>
            </a:r>
          </a:p>
        </p:txBody>
      </p:sp>
      <p:sp>
        <p:nvSpPr>
          <p:cNvPr id="12" name="TextBox 11"/>
          <p:cNvSpPr txBox="1"/>
          <p:nvPr/>
        </p:nvSpPr>
        <p:spPr>
          <a:xfrm>
            <a:off x="10393675" y="6301947"/>
            <a:ext cx="1489510" cy="246221"/>
          </a:xfrm>
          <a:prstGeom prst="rect">
            <a:avLst/>
          </a:prstGeom>
          <a:noFill/>
        </p:spPr>
        <p:txBody>
          <a:bodyPr wrap="none" rtlCol="0">
            <a:spAutoFit/>
          </a:bodyPr>
          <a:lstStyle/>
          <a:p>
            <a:pPr algn="r"/>
            <a:r>
              <a:rPr lang="en-US" sz="1000">
                <a:solidFill>
                  <a:schemeClr val="bg1"/>
                </a:solidFill>
                <a:latin typeface="Roboto Medium" charset="0"/>
                <a:ea typeface="Roboto Medium" charset="0"/>
                <a:cs typeface="Roboto Medium" charset="0"/>
              </a:rPr>
              <a:t>www.yourwebsite.com</a:t>
            </a:r>
            <a:endParaRPr lang="en-US" sz="1000" dirty="0">
              <a:solidFill>
                <a:schemeClr val="bg1"/>
              </a:solidFill>
              <a:latin typeface="Roboto Thin" charset="0"/>
              <a:ea typeface="Roboto Thin" charset="0"/>
              <a:cs typeface="Roboto Thin" charset="0"/>
            </a:endParaRPr>
          </a:p>
        </p:txBody>
      </p:sp>
    </p:spTree>
    <p:extLst>
      <p:ext uri="{BB962C8B-B14F-4D97-AF65-F5344CB8AC3E}">
        <p14:creationId xmlns:p14="http://schemas.microsoft.com/office/powerpoint/2010/main" val="757356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309607" y="661086"/>
            <a:ext cx="2805036" cy="1637969"/>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51378" y="226196"/>
            <a:ext cx="4761918" cy="2123658"/>
          </a:xfrm>
          <a:prstGeom prst="rect">
            <a:avLst/>
          </a:prstGeom>
          <a:noFill/>
        </p:spPr>
        <p:txBody>
          <a:bodyPr wrap="none" rtlCol="0">
            <a:spAutoFit/>
          </a:bodyPr>
          <a:lstStyle/>
          <a:p>
            <a:r>
              <a:rPr lang="en-US" sz="4400" dirty="0">
                <a:solidFill>
                  <a:srgbClr val="FF9F1B"/>
                </a:solidFill>
                <a:latin typeface="Nexa Bold" charset="0"/>
                <a:ea typeface="Nexa Bold" charset="0"/>
                <a:cs typeface="Nexa Bold" charset="0"/>
              </a:rPr>
              <a:t>NEURONAL</a:t>
            </a:r>
          </a:p>
          <a:p>
            <a:r>
              <a:rPr lang="en-US" sz="4400" dirty="0">
                <a:solidFill>
                  <a:schemeClr val="tx1">
                    <a:lumMod val="75000"/>
                    <a:lumOff val="25000"/>
                  </a:schemeClr>
                </a:solidFill>
                <a:latin typeface="Nexa Bold" charset="0"/>
                <a:ea typeface="Nexa Bold" charset="0"/>
                <a:cs typeface="Nexa Bold" charset="0"/>
              </a:rPr>
              <a:t>ENERGY</a:t>
            </a:r>
          </a:p>
          <a:p>
            <a:r>
              <a:rPr lang="en-US" sz="4400" dirty="0">
                <a:solidFill>
                  <a:schemeClr val="tx1">
                    <a:lumMod val="75000"/>
                    <a:lumOff val="25000"/>
                  </a:schemeClr>
                </a:solidFill>
                <a:latin typeface="Nexa Bold" charset="0"/>
                <a:ea typeface="Nexa Bold" charset="0"/>
                <a:cs typeface="Nexa Bold" charset="0"/>
              </a:rPr>
              <a:t>REQUIREMENTS</a:t>
            </a:r>
          </a:p>
        </p:txBody>
      </p:sp>
      <p:sp>
        <p:nvSpPr>
          <p:cNvPr id="6" name="Rectangle 5"/>
          <p:cNvSpPr/>
          <p:nvPr/>
        </p:nvSpPr>
        <p:spPr>
          <a:xfrm>
            <a:off x="1318934" y="2870640"/>
            <a:ext cx="8809178" cy="2185214"/>
          </a:xfrm>
          <a:prstGeom prst="rect">
            <a:avLst/>
          </a:prstGeom>
        </p:spPr>
        <p:txBody>
          <a:bodyPr wrap="square">
            <a:spAutoFit/>
          </a:bodyPr>
          <a:lstStyle/>
          <a:p>
            <a:pPr algn="ctr">
              <a:spcAft>
                <a:spcPts val="600"/>
              </a:spcAft>
            </a:pPr>
            <a:r>
              <a:rPr lang="en-US" sz="3600" spc="600" dirty="0">
                <a:solidFill>
                  <a:schemeClr val="tx1">
                    <a:lumMod val="75000"/>
                    <a:lumOff val="25000"/>
                  </a:schemeClr>
                </a:solidFill>
                <a:latin typeface="Roboto Light"/>
                <a:ea typeface="Roboto Thin" charset="0"/>
                <a:cs typeface="Roboto Light"/>
              </a:rPr>
              <a:t>ENERGY SOURCE NEEDED</a:t>
            </a:r>
          </a:p>
          <a:p>
            <a:pPr algn="ctr">
              <a:spcAft>
                <a:spcPts val="600"/>
              </a:spcAft>
            </a:pPr>
            <a:endParaRPr lang="en-US" sz="2400" dirty="0">
              <a:solidFill>
                <a:schemeClr val="tx1">
                  <a:lumMod val="75000"/>
                  <a:lumOff val="25000"/>
                </a:schemeClr>
              </a:solidFill>
              <a:latin typeface="Roboto"/>
              <a:ea typeface="Roboto Thin" charset="0"/>
              <a:cs typeface="Roboto"/>
            </a:endParaRPr>
          </a:p>
          <a:p>
            <a:pPr algn="ctr">
              <a:spcAft>
                <a:spcPts val="600"/>
              </a:spcAft>
            </a:pPr>
            <a:r>
              <a:rPr lang="en-US" sz="6600" dirty="0">
                <a:solidFill>
                  <a:srgbClr val="FF9F1B"/>
                </a:solidFill>
                <a:latin typeface="Roboto"/>
                <a:ea typeface="Roboto Thin" charset="0"/>
                <a:cs typeface="Roboto"/>
              </a:rPr>
              <a:t>ATP</a:t>
            </a:r>
            <a:endParaRPr lang="en-US" sz="6600" dirty="0">
              <a:solidFill>
                <a:srgbClr val="FF9F1B"/>
              </a:solidFill>
              <a:latin typeface="Roboto \"/>
              <a:ea typeface="Roboto Thin" charset="0"/>
              <a:cs typeface="Roboto \"/>
            </a:endParaRPr>
          </a:p>
        </p:txBody>
      </p:sp>
      <p:sp>
        <p:nvSpPr>
          <p:cNvPr id="12" name="TextBox 11"/>
          <p:cNvSpPr txBox="1"/>
          <p:nvPr/>
        </p:nvSpPr>
        <p:spPr>
          <a:xfrm>
            <a:off x="10393675" y="6301947"/>
            <a:ext cx="1489510" cy="246221"/>
          </a:xfrm>
          <a:prstGeom prst="rect">
            <a:avLst/>
          </a:prstGeom>
          <a:noFill/>
        </p:spPr>
        <p:txBody>
          <a:bodyPr wrap="none" rtlCol="0">
            <a:spAutoFit/>
          </a:bodyPr>
          <a:lstStyle/>
          <a:p>
            <a:pPr algn="r"/>
            <a:r>
              <a:rPr lang="en-US" sz="1000">
                <a:solidFill>
                  <a:schemeClr val="bg1"/>
                </a:solidFill>
                <a:latin typeface="Roboto Medium" charset="0"/>
                <a:ea typeface="Roboto Medium" charset="0"/>
                <a:cs typeface="Roboto Medium" charset="0"/>
              </a:rPr>
              <a:t>www.yourwebsite.com</a:t>
            </a:r>
            <a:endParaRPr lang="en-US" sz="1000" dirty="0">
              <a:solidFill>
                <a:schemeClr val="bg1"/>
              </a:solidFill>
              <a:latin typeface="Roboto Thin" charset="0"/>
              <a:ea typeface="Roboto Thin" charset="0"/>
              <a:cs typeface="Roboto Thin" charset="0"/>
            </a:endParaRPr>
          </a:p>
        </p:txBody>
      </p:sp>
    </p:spTree>
    <p:extLst>
      <p:ext uri="{BB962C8B-B14F-4D97-AF65-F5344CB8AC3E}">
        <p14:creationId xmlns:p14="http://schemas.microsoft.com/office/powerpoint/2010/main" val="3224425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48" descr="BfzUaOaCcAAW1RS.png"/>
          <p:cNvPicPr>
            <a:picLocks noChangeAspect="1"/>
          </p:cNvPicPr>
          <p:nvPr/>
        </p:nvPicPr>
        <p:blipFill rotWithShape="1">
          <a:blip r:embed="rId2">
            <a:extLst>
              <a:ext uri="{28A0092B-C50C-407E-A947-70E740481C1C}">
                <a14:useLocalDpi xmlns:a14="http://schemas.microsoft.com/office/drawing/2010/main" val="0"/>
              </a:ext>
            </a:extLst>
          </a:blip>
          <a:srcRect l="3998" r="224" b="34796"/>
          <a:stretch/>
        </p:blipFill>
        <p:spPr>
          <a:xfrm>
            <a:off x="1558751" y="3178446"/>
            <a:ext cx="8834924" cy="3500127"/>
          </a:xfrm>
          <a:custGeom>
            <a:avLst/>
            <a:gdLst>
              <a:gd name="connsiteX0" fmla="*/ 0 w 5206738"/>
              <a:gd name="connsiteY0" fmla="*/ 0 h 6858000"/>
              <a:gd name="connsiteX1" fmla="*/ 5206738 w 5206738"/>
              <a:gd name="connsiteY1" fmla="*/ 0 h 6858000"/>
              <a:gd name="connsiteX2" fmla="*/ 5206738 w 5206738"/>
              <a:gd name="connsiteY2" fmla="*/ 6858000 h 6858000"/>
              <a:gd name="connsiteX3" fmla="*/ 0 w 52067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06738" h="6858000">
                <a:moveTo>
                  <a:pt x="0" y="0"/>
                </a:moveTo>
                <a:lnTo>
                  <a:pt x="5206738" y="0"/>
                </a:lnTo>
                <a:lnTo>
                  <a:pt x="5206738" y="6858000"/>
                </a:lnTo>
                <a:lnTo>
                  <a:pt x="0" y="6858000"/>
                </a:lnTo>
                <a:close/>
              </a:path>
            </a:pathLst>
          </a:custGeom>
        </p:spPr>
      </p:pic>
      <p:sp>
        <p:nvSpPr>
          <p:cNvPr id="4" name="TextBox 3"/>
          <p:cNvSpPr txBox="1"/>
          <p:nvPr/>
        </p:nvSpPr>
        <p:spPr>
          <a:xfrm>
            <a:off x="4432087" y="1274572"/>
            <a:ext cx="3327834" cy="1015663"/>
          </a:xfrm>
          <a:prstGeom prst="rect">
            <a:avLst/>
          </a:prstGeom>
          <a:noFill/>
        </p:spPr>
        <p:txBody>
          <a:bodyPr wrap="none" rtlCol="0">
            <a:spAutoFit/>
          </a:bodyPr>
          <a:lstStyle/>
          <a:p>
            <a:pPr algn="ctr"/>
            <a:r>
              <a:rPr lang="en-US" sz="6000" dirty="0">
                <a:solidFill>
                  <a:srgbClr val="000000"/>
                </a:solidFill>
                <a:latin typeface="Nexa Bold" charset="0"/>
                <a:ea typeface="Nexa Bold" charset="0"/>
                <a:cs typeface="Nexa Bold" charset="0"/>
              </a:rPr>
              <a:t>REVIEW</a:t>
            </a:r>
          </a:p>
        </p:txBody>
      </p:sp>
      <p:cxnSp>
        <p:nvCxnSpPr>
          <p:cNvPr id="5" name="Straight Connector 4"/>
          <p:cNvCxnSpPr/>
          <p:nvPr/>
        </p:nvCxnSpPr>
        <p:spPr>
          <a:xfrm>
            <a:off x="5380373" y="2624119"/>
            <a:ext cx="14312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317453" y="-893688"/>
            <a:ext cx="1553898" cy="155389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507844" y="6297551"/>
            <a:ext cx="1236236" cy="369332"/>
          </a:xfrm>
          <a:prstGeom prst="rect">
            <a:avLst/>
          </a:prstGeom>
        </p:spPr>
        <p:txBody>
          <a:bodyPr wrap="none">
            <a:spAutoFit/>
          </a:bodyPr>
          <a:lstStyle/>
          <a:p>
            <a:r>
              <a:rPr lang="en-US" dirty="0">
                <a:latin typeface="Roboto"/>
                <a:cs typeface="Roboto"/>
              </a:rPr>
              <a:t>@</a:t>
            </a:r>
            <a:r>
              <a:rPr lang="en-US" dirty="0" err="1">
                <a:latin typeface="Roboto"/>
                <a:cs typeface="Roboto"/>
              </a:rPr>
              <a:t>lukenxie</a:t>
            </a:r>
            <a:endParaRPr lang="en-US" dirty="0">
              <a:latin typeface="Roboto"/>
              <a:cs typeface="Roboto"/>
            </a:endParaRPr>
          </a:p>
        </p:txBody>
      </p:sp>
    </p:spTree>
    <p:extLst>
      <p:ext uri="{BB962C8B-B14F-4D97-AF65-F5344CB8AC3E}">
        <p14:creationId xmlns:p14="http://schemas.microsoft.com/office/powerpoint/2010/main" val="3247487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srcRect l="-14497" r="-14497"/>
          <a:stretch>
            <a:fillRect/>
          </a:stretch>
        </p:blipFill>
        <p:spPr/>
      </p:pic>
      <p:sp>
        <p:nvSpPr>
          <p:cNvPr id="4" name="TextBox 3"/>
          <p:cNvSpPr txBox="1"/>
          <p:nvPr/>
        </p:nvSpPr>
        <p:spPr>
          <a:xfrm>
            <a:off x="8140878" y="6191534"/>
            <a:ext cx="2076785" cy="276999"/>
          </a:xfrm>
          <a:prstGeom prst="rect">
            <a:avLst/>
          </a:prstGeom>
          <a:noFill/>
        </p:spPr>
        <p:txBody>
          <a:bodyPr wrap="none" rtlCol="0">
            <a:spAutoFit/>
          </a:bodyPr>
          <a:lstStyle/>
          <a:p>
            <a:pPr algn="r"/>
            <a:r>
              <a:rPr lang="en-US" sz="1200" dirty="0">
                <a:latin typeface="Roboto Light"/>
                <a:cs typeface="Roboto Light"/>
              </a:rPr>
              <a:t>From MIT Open Courseware</a:t>
            </a:r>
          </a:p>
        </p:txBody>
      </p:sp>
      <p:sp>
        <p:nvSpPr>
          <p:cNvPr id="5" name="Rectangle 4"/>
          <p:cNvSpPr/>
          <p:nvPr/>
        </p:nvSpPr>
        <p:spPr>
          <a:xfrm>
            <a:off x="50802" y="794658"/>
            <a:ext cx="1862667" cy="3416320"/>
          </a:xfrm>
          <a:prstGeom prst="rect">
            <a:avLst/>
          </a:prstGeom>
        </p:spPr>
        <p:txBody>
          <a:bodyPr wrap="square">
            <a:spAutoFit/>
          </a:bodyPr>
          <a:lstStyle/>
          <a:p>
            <a:pPr algn="r"/>
            <a:r>
              <a:rPr lang="en-US" sz="2400" dirty="0">
                <a:latin typeface="Roboto Light"/>
                <a:cs typeface="Roboto Light"/>
              </a:rPr>
              <a:t>Ion pumps restore electro-chemical gradient by pumping ions into or out of neuron</a:t>
            </a:r>
          </a:p>
        </p:txBody>
      </p:sp>
      <p:sp>
        <p:nvSpPr>
          <p:cNvPr id="6" name="Rectangle 5"/>
          <p:cNvSpPr/>
          <p:nvPr/>
        </p:nvSpPr>
        <p:spPr>
          <a:xfrm>
            <a:off x="10329333" y="2890391"/>
            <a:ext cx="1862667" cy="1077218"/>
          </a:xfrm>
          <a:prstGeom prst="rect">
            <a:avLst/>
          </a:prstGeom>
        </p:spPr>
        <p:txBody>
          <a:bodyPr wrap="square">
            <a:spAutoFit/>
          </a:bodyPr>
          <a:lstStyle/>
          <a:p>
            <a:r>
              <a:rPr lang="en-US" sz="3200" dirty="0">
                <a:solidFill>
                  <a:srgbClr val="FF9F1B"/>
                </a:solidFill>
                <a:latin typeface="Roboto Light"/>
                <a:cs typeface="Roboto Light"/>
              </a:rPr>
              <a:t>Requires ATP</a:t>
            </a:r>
          </a:p>
        </p:txBody>
      </p:sp>
    </p:spTree>
    <p:extLst>
      <p:ext uri="{BB962C8B-B14F-4D97-AF65-F5344CB8AC3E}">
        <p14:creationId xmlns:p14="http://schemas.microsoft.com/office/powerpoint/2010/main" val="2532578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450" y="1202975"/>
            <a:ext cx="9252000" cy="468382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8" name="Text Box 4"/>
          <p:cNvSpPr txBox="1">
            <a:spLocks noChangeArrowheads="1"/>
          </p:cNvSpPr>
          <p:nvPr/>
        </p:nvSpPr>
        <p:spPr bwMode="auto">
          <a:xfrm>
            <a:off x="952500" y="6510338"/>
            <a:ext cx="5556250" cy="4603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000000"/>
              </a:solidFill>
            </a:endParaRPr>
          </a:p>
        </p:txBody>
      </p:sp>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5" y="6213475"/>
            <a:ext cx="708025" cy="49688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 name="Rectangle 1"/>
          <p:cNvSpPr/>
          <p:nvPr/>
        </p:nvSpPr>
        <p:spPr>
          <a:xfrm>
            <a:off x="787400" y="6235597"/>
            <a:ext cx="6096000" cy="461665"/>
          </a:xfrm>
          <a:prstGeom prst="rect">
            <a:avLst/>
          </a:prstGeom>
        </p:spPr>
        <p:txBody>
          <a:bodyPr>
            <a:spAutoFit/>
          </a:bodyPr>
          <a:lstStyle/>
          <a:p>
            <a:r>
              <a:rPr lang="en-US" sz="1200" dirty="0">
                <a:latin typeface="Roboto Light"/>
                <a:cs typeface="Roboto Light"/>
              </a:rPr>
              <a:t>Arthurs &amp; Boniface (2002)</a:t>
            </a:r>
            <a:r>
              <a:rPr lang="en-US" sz="1200" i="1" dirty="0">
                <a:latin typeface="Roboto Light"/>
                <a:cs typeface="Roboto Light"/>
              </a:rPr>
              <a:t>. Trends in Neurosciences</a:t>
            </a:r>
            <a:r>
              <a:rPr lang="en-US" sz="1200" dirty="0">
                <a:latin typeface="Roboto Light"/>
                <a:cs typeface="Roboto Light"/>
              </a:rPr>
              <a:t>, 25 </a:t>
            </a:r>
          </a:p>
          <a:p>
            <a:r>
              <a:rPr lang="en-US" sz="1200" dirty="0">
                <a:latin typeface="Roboto Light"/>
                <a:cs typeface="Roboto Light"/>
              </a:rPr>
              <a:t>DOI: 10.1016/S0166-2236(00)01995-0</a:t>
            </a:r>
          </a:p>
        </p:txBody>
      </p:sp>
      <p:sp>
        <p:nvSpPr>
          <p:cNvPr id="4" name="Rectangle 3"/>
          <p:cNvSpPr/>
          <p:nvPr/>
        </p:nvSpPr>
        <p:spPr>
          <a:xfrm>
            <a:off x="6184647" y="1022720"/>
            <a:ext cx="1929608" cy="4288828"/>
          </a:xfrm>
          <a:prstGeom prst="rect">
            <a:avLst/>
          </a:prstGeom>
          <a:noFill/>
          <a:ln w="57150" cmpd="sng">
            <a:solidFill>
              <a:srgbClr val="FF9F1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58222"/>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rotWithShape="1">
          <a:blip r:embed="rId3"/>
          <a:srcRect l="2054" t="5804" r="3600" b="5804"/>
          <a:stretch/>
        </p:blipFill>
        <p:spPr>
          <a:xfrm>
            <a:off x="5503333" y="304794"/>
            <a:ext cx="6688667" cy="5755822"/>
          </a:xfrm>
        </p:spPr>
      </p:pic>
      <p:sp>
        <p:nvSpPr>
          <p:cNvPr id="10" name="Rectangle 9"/>
          <p:cNvSpPr/>
          <p:nvPr/>
        </p:nvSpPr>
        <p:spPr>
          <a:xfrm>
            <a:off x="5927877" y="6060616"/>
            <a:ext cx="6096000" cy="523220"/>
          </a:xfrm>
          <a:prstGeom prst="rect">
            <a:avLst/>
          </a:prstGeom>
        </p:spPr>
        <p:txBody>
          <a:bodyPr>
            <a:spAutoFit/>
          </a:bodyPr>
          <a:lstStyle/>
          <a:p>
            <a:pPr algn="r"/>
            <a:r>
              <a:rPr lang="en-US" sz="1400" dirty="0" err="1">
                <a:latin typeface="Roboto Light"/>
                <a:cs typeface="Roboto Light"/>
              </a:rPr>
              <a:t>Devernoy</a:t>
            </a:r>
            <a:r>
              <a:rPr lang="en-US" sz="1400" dirty="0">
                <a:latin typeface="Roboto Light"/>
                <a:cs typeface="Roboto Light"/>
              </a:rPr>
              <a:t>, et al. "Cortical blood vessels of the human . brain." </a:t>
            </a:r>
            <a:r>
              <a:rPr lang="en-US" sz="1400" i="1" dirty="0">
                <a:latin typeface="Roboto Light"/>
                <a:cs typeface="Roboto Light"/>
              </a:rPr>
              <a:t>Brain Research </a:t>
            </a:r>
            <a:r>
              <a:rPr lang="en-US" sz="1400" i="1" dirty="0" err="1">
                <a:latin typeface="Roboto Light"/>
                <a:cs typeface="Roboto Light"/>
              </a:rPr>
              <a:t>BulletinBrain</a:t>
            </a:r>
            <a:r>
              <a:rPr lang="en-US" sz="1400" i="1" dirty="0">
                <a:latin typeface="Roboto Light"/>
                <a:cs typeface="Roboto Light"/>
              </a:rPr>
              <a:t> Bulletin</a:t>
            </a:r>
            <a:r>
              <a:rPr lang="en-US" sz="1400" dirty="0">
                <a:latin typeface="Roboto Light"/>
                <a:cs typeface="Roboto Light"/>
              </a:rPr>
              <a:t>7, no. 5 (November 1981): 5197, 519--579.579. </a:t>
            </a:r>
          </a:p>
        </p:txBody>
      </p:sp>
      <p:sp>
        <p:nvSpPr>
          <p:cNvPr id="11" name="TextBox 10"/>
          <p:cNvSpPr txBox="1"/>
          <p:nvPr/>
        </p:nvSpPr>
        <p:spPr>
          <a:xfrm>
            <a:off x="1037968" y="969754"/>
            <a:ext cx="3959237" cy="2308324"/>
          </a:xfrm>
          <a:prstGeom prst="rect">
            <a:avLst/>
          </a:prstGeom>
          <a:noFill/>
        </p:spPr>
        <p:txBody>
          <a:bodyPr wrap="none" rtlCol="0">
            <a:spAutoFit/>
          </a:bodyPr>
          <a:lstStyle/>
          <a:p>
            <a:r>
              <a:rPr lang="en-US" sz="4800" dirty="0">
                <a:solidFill>
                  <a:srgbClr val="FF9F1B"/>
                </a:solidFill>
                <a:latin typeface="Nexa Bold" charset="0"/>
                <a:ea typeface="Nexa Bold" charset="0"/>
                <a:cs typeface="Nexa Bold" charset="0"/>
              </a:rPr>
              <a:t>MICRO-</a:t>
            </a:r>
          </a:p>
          <a:p>
            <a:r>
              <a:rPr lang="en-US" sz="4800" dirty="0">
                <a:solidFill>
                  <a:srgbClr val="FF9F1B"/>
                </a:solidFill>
                <a:latin typeface="Nexa Bold" charset="0"/>
                <a:ea typeface="Nexa Bold" charset="0"/>
                <a:cs typeface="Nexa Bold" charset="0"/>
              </a:rPr>
              <a:t>VASCULAR</a:t>
            </a:r>
            <a:endParaRPr lang="en-US" sz="4800" dirty="0">
              <a:solidFill>
                <a:schemeClr val="tx1">
                  <a:lumMod val="75000"/>
                  <a:lumOff val="25000"/>
                </a:schemeClr>
              </a:solidFill>
              <a:latin typeface="Nexa Bold" charset="0"/>
              <a:ea typeface="Nexa Bold" charset="0"/>
              <a:cs typeface="Nexa Bold" charset="0"/>
            </a:endParaRPr>
          </a:p>
          <a:p>
            <a:r>
              <a:rPr lang="en-US" sz="4800" dirty="0">
                <a:solidFill>
                  <a:schemeClr val="tx1">
                    <a:lumMod val="75000"/>
                    <a:lumOff val="25000"/>
                  </a:schemeClr>
                </a:solidFill>
                <a:latin typeface="Nexa Bold" charset="0"/>
                <a:ea typeface="Nexa Bold" charset="0"/>
                <a:cs typeface="Nexa Bold" charset="0"/>
              </a:rPr>
              <a:t>STRUCTURE</a:t>
            </a:r>
          </a:p>
        </p:txBody>
      </p:sp>
    </p:spTree>
    <p:extLst>
      <p:ext uri="{BB962C8B-B14F-4D97-AF65-F5344CB8AC3E}">
        <p14:creationId xmlns:p14="http://schemas.microsoft.com/office/powerpoint/2010/main" val="2741165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srcRect t="9737" b="9737"/>
          <a:stretch>
            <a:fillRect/>
          </a:stretch>
        </p:blipFill>
        <p:spPr/>
      </p:pic>
      <p:sp>
        <p:nvSpPr>
          <p:cNvPr id="4" name="TextBox 3"/>
          <p:cNvSpPr txBox="1"/>
          <p:nvPr/>
        </p:nvSpPr>
        <p:spPr>
          <a:xfrm>
            <a:off x="8371909" y="6334780"/>
            <a:ext cx="3330234" cy="523220"/>
          </a:xfrm>
          <a:prstGeom prst="rect">
            <a:avLst/>
          </a:prstGeom>
          <a:noFill/>
        </p:spPr>
        <p:txBody>
          <a:bodyPr wrap="none" rtlCol="0">
            <a:spAutoFit/>
          </a:bodyPr>
          <a:lstStyle/>
          <a:p>
            <a:pPr algn="r"/>
            <a:r>
              <a:rPr lang="en-US" sz="1400" dirty="0">
                <a:latin typeface="Roboto Light"/>
                <a:cs typeface="Roboto Light"/>
              </a:rPr>
              <a:t>From </a:t>
            </a:r>
            <a:r>
              <a:rPr lang="en-US" sz="1400" dirty="0">
                <a:latin typeface="Roboto Light"/>
                <a:cs typeface="Roboto Light"/>
                <a:hlinkClick r:id="rId4"/>
              </a:rPr>
              <a:t>MIT Open Courseware</a:t>
            </a:r>
            <a:r>
              <a:rPr lang="en-US" sz="1400" dirty="0">
                <a:latin typeface="Roboto Light"/>
                <a:cs typeface="Roboto Light"/>
              </a:rPr>
              <a:t>. </a:t>
            </a:r>
          </a:p>
          <a:p>
            <a:pPr algn="r"/>
            <a:r>
              <a:rPr lang="en-US" sz="1400" dirty="0">
                <a:latin typeface="Roboto Light"/>
                <a:cs typeface="Roboto Light"/>
              </a:rPr>
              <a:t>After Buxton, Introduction to fMRI, 2002.</a:t>
            </a:r>
          </a:p>
        </p:txBody>
      </p:sp>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294" y="2854023"/>
            <a:ext cx="5536094" cy="1871998"/>
          </a:xfrm>
          <a:prstGeom prst="rect">
            <a:avLst/>
          </a:prstGeom>
        </p:spPr>
      </p:pic>
      <p:sp>
        <p:nvSpPr>
          <p:cNvPr id="7" name="TextBox 6"/>
          <p:cNvSpPr txBox="1"/>
          <p:nvPr/>
        </p:nvSpPr>
        <p:spPr>
          <a:xfrm>
            <a:off x="812800" y="4954183"/>
            <a:ext cx="4621778" cy="1200328"/>
          </a:xfrm>
          <a:prstGeom prst="rect">
            <a:avLst/>
          </a:prstGeom>
          <a:noFill/>
        </p:spPr>
        <p:txBody>
          <a:bodyPr wrap="none" rtlCol="0">
            <a:spAutoFit/>
          </a:bodyPr>
          <a:lstStyle/>
          <a:p>
            <a:r>
              <a:rPr lang="en-US" sz="2400" dirty="0">
                <a:latin typeface="Roboto Light"/>
                <a:cs typeface="Roboto Light"/>
              </a:rPr>
              <a:t>Depends on</a:t>
            </a:r>
          </a:p>
          <a:p>
            <a:pPr marL="285750" indent="-285750">
              <a:buFont typeface="Arial"/>
              <a:buChar char="•"/>
            </a:pPr>
            <a:r>
              <a:rPr lang="en-US" sz="2400" dirty="0">
                <a:latin typeface="Roboto Light"/>
                <a:cs typeface="Roboto Light"/>
              </a:rPr>
              <a:t>Total flow to capillaries in voxel</a:t>
            </a:r>
          </a:p>
          <a:p>
            <a:pPr marL="285750" indent="-285750">
              <a:buFont typeface="Arial"/>
              <a:buChar char="•"/>
            </a:pPr>
            <a:r>
              <a:rPr lang="en-US" sz="2400" dirty="0">
                <a:latin typeface="Roboto Light"/>
                <a:cs typeface="Roboto Light"/>
              </a:rPr>
              <a:t>Volume of voxel</a:t>
            </a:r>
          </a:p>
        </p:txBody>
      </p:sp>
      <p:sp>
        <p:nvSpPr>
          <p:cNvPr id="8" name="TextBox 7"/>
          <p:cNvSpPr txBox="1"/>
          <p:nvPr/>
        </p:nvSpPr>
        <p:spPr>
          <a:xfrm>
            <a:off x="415294" y="292421"/>
            <a:ext cx="3570208" cy="2308324"/>
          </a:xfrm>
          <a:prstGeom prst="rect">
            <a:avLst/>
          </a:prstGeom>
          <a:noFill/>
        </p:spPr>
        <p:txBody>
          <a:bodyPr wrap="none" rtlCol="0">
            <a:spAutoFit/>
          </a:bodyPr>
          <a:lstStyle/>
          <a:p>
            <a:r>
              <a:rPr lang="en-US" sz="4800" dirty="0">
                <a:solidFill>
                  <a:srgbClr val="FF9F1B"/>
                </a:solidFill>
                <a:latin typeface="Nexa Bold" charset="0"/>
                <a:ea typeface="Nexa Bold" charset="0"/>
                <a:cs typeface="Nexa Bold" charset="0"/>
              </a:rPr>
              <a:t>CEREBRAL</a:t>
            </a:r>
            <a:endParaRPr lang="en-US" sz="4800" dirty="0">
              <a:solidFill>
                <a:schemeClr val="tx1">
                  <a:lumMod val="75000"/>
                  <a:lumOff val="25000"/>
                </a:schemeClr>
              </a:solidFill>
              <a:latin typeface="Nexa Bold" charset="0"/>
              <a:ea typeface="Nexa Bold" charset="0"/>
              <a:cs typeface="Nexa Bold" charset="0"/>
            </a:endParaRPr>
          </a:p>
          <a:p>
            <a:r>
              <a:rPr lang="en-US" sz="4800" dirty="0">
                <a:solidFill>
                  <a:schemeClr val="tx1">
                    <a:lumMod val="75000"/>
                    <a:lumOff val="25000"/>
                  </a:schemeClr>
                </a:solidFill>
                <a:latin typeface="Nexa Bold" charset="0"/>
                <a:ea typeface="Nexa Bold" charset="0"/>
                <a:cs typeface="Nexa Bold" charset="0"/>
              </a:rPr>
              <a:t>BLOOD</a:t>
            </a:r>
          </a:p>
          <a:p>
            <a:r>
              <a:rPr lang="en-US" sz="4800" dirty="0">
                <a:solidFill>
                  <a:schemeClr val="tx1">
                    <a:lumMod val="75000"/>
                    <a:lumOff val="25000"/>
                  </a:schemeClr>
                </a:solidFill>
                <a:latin typeface="Nexa Bold" charset="0"/>
                <a:ea typeface="Nexa Bold" charset="0"/>
                <a:cs typeface="Nexa Bold" charset="0"/>
              </a:rPr>
              <a:t>FLOW</a:t>
            </a:r>
          </a:p>
        </p:txBody>
      </p:sp>
    </p:spTree>
    <p:extLst>
      <p:ext uri="{BB962C8B-B14F-4D97-AF65-F5344CB8AC3E}">
        <p14:creationId xmlns:p14="http://schemas.microsoft.com/office/powerpoint/2010/main" val="3714393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srcRect t="9737" b="9737"/>
          <a:stretch>
            <a:fillRect/>
          </a:stretch>
        </p:blipFill>
        <p:spPr/>
      </p:pic>
      <p:sp>
        <p:nvSpPr>
          <p:cNvPr id="4" name="TextBox 3"/>
          <p:cNvSpPr txBox="1"/>
          <p:nvPr/>
        </p:nvSpPr>
        <p:spPr>
          <a:xfrm>
            <a:off x="8371909" y="6334780"/>
            <a:ext cx="3330234" cy="523220"/>
          </a:xfrm>
          <a:prstGeom prst="rect">
            <a:avLst/>
          </a:prstGeom>
          <a:noFill/>
        </p:spPr>
        <p:txBody>
          <a:bodyPr wrap="none" rtlCol="0">
            <a:spAutoFit/>
          </a:bodyPr>
          <a:lstStyle/>
          <a:p>
            <a:pPr algn="r"/>
            <a:r>
              <a:rPr lang="en-US" sz="1400" dirty="0">
                <a:latin typeface="Roboto Light"/>
                <a:cs typeface="Roboto Light"/>
              </a:rPr>
              <a:t>From </a:t>
            </a:r>
            <a:r>
              <a:rPr lang="en-US" sz="1400" dirty="0">
                <a:latin typeface="Roboto Light"/>
                <a:cs typeface="Roboto Light"/>
                <a:hlinkClick r:id="rId4"/>
              </a:rPr>
              <a:t>MIT Open Courseware</a:t>
            </a:r>
            <a:r>
              <a:rPr lang="en-US" sz="1400" dirty="0">
                <a:latin typeface="Roboto Light"/>
                <a:cs typeface="Roboto Light"/>
              </a:rPr>
              <a:t>. </a:t>
            </a:r>
          </a:p>
          <a:p>
            <a:pPr algn="r"/>
            <a:r>
              <a:rPr lang="en-US" sz="1400" dirty="0">
                <a:latin typeface="Roboto Light"/>
                <a:cs typeface="Roboto Light"/>
              </a:rPr>
              <a:t>After Buxton, Introduction to fMRI, 2002.</a:t>
            </a:r>
          </a:p>
        </p:txBody>
      </p:sp>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294" y="2854023"/>
            <a:ext cx="5536094" cy="1871998"/>
          </a:xfrm>
          <a:prstGeom prst="rect">
            <a:avLst/>
          </a:prstGeom>
        </p:spPr>
      </p:pic>
      <p:sp>
        <p:nvSpPr>
          <p:cNvPr id="7" name="TextBox 6"/>
          <p:cNvSpPr txBox="1"/>
          <p:nvPr/>
        </p:nvSpPr>
        <p:spPr>
          <a:xfrm>
            <a:off x="812800" y="4954183"/>
            <a:ext cx="5138588" cy="1938992"/>
          </a:xfrm>
          <a:prstGeom prst="rect">
            <a:avLst/>
          </a:prstGeom>
          <a:noFill/>
        </p:spPr>
        <p:txBody>
          <a:bodyPr wrap="square" rtlCol="0">
            <a:spAutoFit/>
          </a:bodyPr>
          <a:lstStyle/>
          <a:p>
            <a:pPr marL="342900" indent="-342900">
              <a:buFont typeface="Arial"/>
              <a:buChar char="•"/>
            </a:pPr>
            <a:r>
              <a:rPr lang="en-US" sz="2400" dirty="0">
                <a:latin typeface="Roboto Light"/>
                <a:cs typeface="Roboto Light"/>
              </a:rPr>
              <a:t>Blood that flows through a voxel does not count towards CBF</a:t>
            </a:r>
          </a:p>
          <a:p>
            <a:pPr marL="800100" lvl="1" indent="-342900">
              <a:buFont typeface="Arial"/>
              <a:buChar char="•"/>
            </a:pPr>
            <a:r>
              <a:rPr lang="en-US" sz="2400" dirty="0">
                <a:latin typeface="Roboto Light"/>
                <a:cs typeface="Roboto Light"/>
              </a:rPr>
              <a:t>This blood goes to other voxels and will contribute for that) voxel (no double dipping)</a:t>
            </a:r>
          </a:p>
        </p:txBody>
      </p:sp>
      <p:sp>
        <p:nvSpPr>
          <p:cNvPr id="8" name="TextBox 7"/>
          <p:cNvSpPr txBox="1"/>
          <p:nvPr/>
        </p:nvSpPr>
        <p:spPr>
          <a:xfrm>
            <a:off x="415294" y="292421"/>
            <a:ext cx="3570208" cy="2308324"/>
          </a:xfrm>
          <a:prstGeom prst="rect">
            <a:avLst/>
          </a:prstGeom>
          <a:noFill/>
        </p:spPr>
        <p:txBody>
          <a:bodyPr wrap="none" rtlCol="0">
            <a:spAutoFit/>
          </a:bodyPr>
          <a:lstStyle/>
          <a:p>
            <a:r>
              <a:rPr lang="en-US" sz="4800" dirty="0">
                <a:solidFill>
                  <a:srgbClr val="FF9F1B"/>
                </a:solidFill>
                <a:latin typeface="Nexa Bold" charset="0"/>
                <a:ea typeface="Nexa Bold" charset="0"/>
                <a:cs typeface="Nexa Bold" charset="0"/>
              </a:rPr>
              <a:t>CEREBRAL</a:t>
            </a:r>
            <a:endParaRPr lang="en-US" sz="4800" dirty="0">
              <a:solidFill>
                <a:schemeClr val="tx1">
                  <a:lumMod val="75000"/>
                  <a:lumOff val="25000"/>
                </a:schemeClr>
              </a:solidFill>
              <a:latin typeface="Nexa Bold" charset="0"/>
              <a:ea typeface="Nexa Bold" charset="0"/>
              <a:cs typeface="Nexa Bold" charset="0"/>
            </a:endParaRPr>
          </a:p>
          <a:p>
            <a:r>
              <a:rPr lang="en-US" sz="4800" dirty="0">
                <a:solidFill>
                  <a:schemeClr val="tx1">
                    <a:lumMod val="75000"/>
                    <a:lumOff val="25000"/>
                  </a:schemeClr>
                </a:solidFill>
                <a:latin typeface="Nexa Bold" charset="0"/>
                <a:ea typeface="Nexa Bold" charset="0"/>
                <a:cs typeface="Nexa Bold" charset="0"/>
              </a:rPr>
              <a:t>BLOOD</a:t>
            </a:r>
          </a:p>
          <a:p>
            <a:r>
              <a:rPr lang="en-US" sz="4800" dirty="0">
                <a:solidFill>
                  <a:schemeClr val="tx1">
                    <a:lumMod val="75000"/>
                    <a:lumOff val="25000"/>
                  </a:schemeClr>
                </a:solidFill>
                <a:latin typeface="Nexa Bold" charset="0"/>
                <a:ea typeface="Nexa Bold" charset="0"/>
                <a:cs typeface="Nexa Bold" charset="0"/>
              </a:rPr>
              <a:t>FLOW</a:t>
            </a:r>
          </a:p>
        </p:txBody>
      </p:sp>
    </p:spTree>
    <p:extLst>
      <p:ext uri="{BB962C8B-B14F-4D97-AF65-F5344CB8AC3E}">
        <p14:creationId xmlns:p14="http://schemas.microsoft.com/office/powerpoint/2010/main" val="3278320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srcRect t="9737" b="9737"/>
          <a:stretch>
            <a:fillRect/>
          </a:stretch>
        </p:blipFill>
        <p:spPr/>
      </p:pic>
      <p:sp>
        <p:nvSpPr>
          <p:cNvPr id="4" name="TextBox 3"/>
          <p:cNvSpPr txBox="1"/>
          <p:nvPr/>
        </p:nvSpPr>
        <p:spPr>
          <a:xfrm>
            <a:off x="8371909" y="6334780"/>
            <a:ext cx="3330234" cy="523220"/>
          </a:xfrm>
          <a:prstGeom prst="rect">
            <a:avLst/>
          </a:prstGeom>
          <a:noFill/>
        </p:spPr>
        <p:txBody>
          <a:bodyPr wrap="none" rtlCol="0">
            <a:spAutoFit/>
          </a:bodyPr>
          <a:lstStyle/>
          <a:p>
            <a:pPr algn="r"/>
            <a:r>
              <a:rPr lang="en-US" sz="1400" dirty="0">
                <a:latin typeface="Roboto Light"/>
                <a:cs typeface="Roboto Light"/>
              </a:rPr>
              <a:t>From </a:t>
            </a:r>
            <a:r>
              <a:rPr lang="en-US" sz="1400" dirty="0">
                <a:latin typeface="Roboto Light"/>
                <a:cs typeface="Roboto Light"/>
                <a:hlinkClick r:id="rId4"/>
              </a:rPr>
              <a:t>MIT Open Courseware</a:t>
            </a:r>
            <a:r>
              <a:rPr lang="en-US" sz="1400" dirty="0">
                <a:latin typeface="Roboto Light"/>
                <a:cs typeface="Roboto Light"/>
              </a:rPr>
              <a:t>. </a:t>
            </a:r>
          </a:p>
          <a:p>
            <a:pPr algn="r"/>
            <a:r>
              <a:rPr lang="en-US" sz="1400" dirty="0">
                <a:latin typeface="Roboto Light"/>
                <a:cs typeface="Roboto Light"/>
              </a:rPr>
              <a:t>After Buxton, Introduction to fMRI, 2002.</a:t>
            </a:r>
          </a:p>
        </p:txBody>
      </p:sp>
      <p:sp>
        <p:nvSpPr>
          <p:cNvPr id="7" name="TextBox 6"/>
          <p:cNvSpPr txBox="1"/>
          <p:nvPr/>
        </p:nvSpPr>
        <p:spPr>
          <a:xfrm>
            <a:off x="812800" y="2644261"/>
            <a:ext cx="5138588" cy="461665"/>
          </a:xfrm>
          <a:prstGeom prst="rect">
            <a:avLst/>
          </a:prstGeom>
          <a:noFill/>
        </p:spPr>
        <p:txBody>
          <a:bodyPr wrap="square" rtlCol="0">
            <a:spAutoFit/>
          </a:bodyPr>
          <a:lstStyle/>
          <a:p>
            <a:pPr marL="342900" indent="-342900">
              <a:buFont typeface="Arial"/>
              <a:buChar char="•"/>
            </a:pPr>
            <a:r>
              <a:rPr lang="en-US" sz="2400" dirty="0">
                <a:latin typeface="Roboto Light"/>
                <a:cs typeface="Roboto Light"/>
              </a:rPr>
              <a:t>Typical gray matter CBF</a:t>
            </a:r>
          </a:p>
        </p:txBody>
      </p:sp>
      <p:sp>
        <p:nvSpPr>
          <p:cNvPr id="8" name="TextBox 7"/>
          <p:cNvSpPr txBox="1"/>
          <p:nvPr/>
        </p:nvSpPr>
        <p:spPr>
          <a:xfrm>
            <a:off x="415294" y="292421"/>
            <a:ext cx="3570208" cy="2308324"/>
          </a:xfrm>
          <a:prstGeom prst="rect">
            <a:avLst/>
          </a:prstGeom>
          <a:noFill/>
        </p:spPr>
        <p:txBody>
          <a:bodyPr wrap="none" rtlCol="0">
            <a:spAutoFit/>
          </a:bodyPr>
          <a:lstStyle/>
          <a:p>
            <a:r>
              <a:rPr lang="en-US" sz="4800" dirty="0">
                <a:solidFill>
                  <a:srgbClr val="FF9F1B"/>
                </a:solidFill>
                <a:latin typeface="Nexa Bold" charset="0"/>
                <a:ea typeface="Nexa Bold" charset="0"/>
                <a:cs typeface="Nexa Bold" charset="0"/>
              </a:rPr>
              <a:t>CEREBRAL</a:t>
            </a:r>
            <a:endParaRPr lang="en-US" sz="4800" dirty="0">
              <a:solidFill>
                <a:schemeClr val="tx1">
                  <a:lumMod val="75000"/>
                  <a:lumOff val="25000"/>
                </a:schemeClr>
              </a:solidFill>
              <a:latin typeface="Nexa Bold" charset="0"/>
              <a:ea typeface="Nexa Bold" charset="0"/>
              <a:cs typeface="Nexa Bold" charset="0"/>
            </a:endParaRPr>
          </a:p>
          <a:p>
            <a:r>
              <a:rPr lang="en-US" sz="4800" dirty="0">
                <a:solidFill>
                  <a:schemeClr val="tx1">
                    <a:lumMod val="75000"/>
                    <a:lumOff val="25000"/>
                  </a:schemeClr>
                </a:solidFill>
                <a:latin typeface="Nexa Bold" charset="0"/>
                <a:ea typeface="Nexa Bold" charset="0"/>
                <a:cs typeface="Nexa Bold" charset="0"/>
              </a:rPr>
              <a:t>BLOOD</a:t>
            </a:r>
          </a:p>
          <a:p>
            <a:r>
              <a:rPr lang="en-US" sz="4800" dirty="0">
                <a:solidFill>
                  <a:schemeClr val="tx1">
                    <a:lumMod val="75000"/>
                    <a:lumOff val="25000"/>
                  </a:schemeClr>
                </a:solidFill>
                <a:latin typeface="Nexa Bold" charset="0"/>
                <a:ea typeface="Nexa Bold" charset="0"/>
                <a:cs typeface="Nexa Bold" charset="0"/>
              </a:rPr>
              <a:t>FLOW</a:t>
            </a:r>
          </a:p>
        </p:txBody>
      </p:sp>
      <p:pic>
        <p:nvPicPr>
          <p:cNvPr id="2" name="Picture 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6675" y="3204163"/>
            <a:ext cx="2069767" cy="789399"/>
          </a:xfrm>
          <a:prstGeom prst="rect">
            <a:avLst/>
          </a:prstGeom>
        </p:spPr>
      </p:pic>
    </p:spTree>
    <p:extLst>
      <p:ext uri="{BB962C8B-B14F-4D97-AF65-F5344CB8AC3E}">
        <p14:creationId xmlns:p14="http://schemas.microsoft.com/office/powerpoint/2010/main" val="570142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683368" y="6214533"/>
            <a:ext cx="3018775" cy="276999"/>
          </a:xfrm>
          <a:prstGeom prst="rect">
            <a:avLst/>
          </a:prstGeom>
          <a:noFill/>
        </p:spPr>
        <p:txBody>
          <a:bodyPr wrap="none" rtlCol="0">
            <a:spAutoFit/>
          </a:bodyPr>
          <a:lstStyle/>
          <a:p>
            <a:pPr algn="r"/>
            <a:r>
              <a:rPr lang="en-US" sz="1200" dirty="0">
                <a:latin typeface="Roboto Light"/>
                <a:cs typeface="Roboto Light"/>
              </a:rPr>
              <a:t>Buxton (2009). Introduction to fMRI. p 36</a:t>
            </a:r>
          </a:p>
        </p:txBody>
      </p:sp>
      <p:pic>
        <p:nvPicPr>
          <p:cNvPr id="11" name="Picture Placeholder 10"/>
          <p:cNvPicPr>
            <a:picLocks noGrp="1" noChangeAspect="1"/>
          </p:cNvPicPr>
          <p:nvPr>
            <p:ph type="pic" sz="quarter" idx="10"/>
          </p:nvPr>
        </p:nvPicPr>
        <p:blipFill>
          <a:blip r:embed="rId3"/>
          <a:srcRect t="-4197" b="-4197"/>
          <a:stretch>
            <a:fillRect/>
          </a:stretch>
        </p:blipFill>
        <p:spPr/>
      </p:pic>
      <p:sp>
        <p:nvSpPr>
          <p:cNvPr id="13" name="TextBox 12"/>
          <p:cNvSpPr txBox="1"/>
          <p:nvPr/>
        </p:nvSpPr>
        <p:spPr>
          <a:xfrm>
            <a:off x="1037968" y="969754"/>
            <a:ext cx="3467410" cy="2308324"/>
          </a:xfrm>
          <a:prstGeom prst="rect">
            <a:avLst/>
          </a:prstGeom>
          <a:noFill/>
        </p:spPr>
        <p:txBody>
          <a:bodyPr wrap="none" rtlCol="0">
            <a:spAutoFit/>
          </a:bodyPr>
          <a:lstStyle/>
          <a:p>
            <a:r>
              <a:rPr lang="en-US" sz="4800" dirty="0">
                <a:solidFill>
                  <a:srgbClr val="FF9F1B"/>
                </a:solidFill>
                <a:latin typeface="Nexa Bold" charset="0"/>
                <a:ea typeface="Nexa Bold" charset="0"/>
                <a:cs typeface="Nexa Bold" charset="0"/>
              </a:rPr>
              <a:t>CENTRAL</a:t>
            </a:r>
            <a:endParaRPr lang="en-US" sz="4800" dirty="0">
              <a:solidFill>
                <a:schemeClr val="tx1">
                  <a:lumMod val="75000"/>
                  <a:lumOff val="25000"/>
                </a:schemeClr>
              </a:solidFill>
              <a:latin typeface="Nexa Bold" charset="0"/>
              <a:ea typeface="Nexa Bold" charset="0"/>
              <a:cs typeface="Nexa Bold" charset="0"/>
            </a:endParaRPr>
          </a:p>
          <a:p>
            <a:r>
              <a:rPr lang="en-US" sz="4800" dirty="0">
                <a:solidFill>
                  <a:schemeClr val="tx1">
                    <a:lumMod val="75000"/>
                    <a:lumOff val="25000"/>
                  </a:schemeClr>
                </a:solidFill>
                <a:latin typeface="Nexa Bold" charset="0"/>
                <a:ea typeface="Nexa Bold" charset="0"/>
                <a:cs typeface="Nexa Bold" charset="0"/>
              </a:rPr>
              <a:t>VOLUME</a:t>
            </a:r>
          </a:p>
          <a:p>
            <a:r>
              <a:rPr lang="en-US" sz="4800" dirty="0">
                <a:solidFill>
                  <a:schemeClr val="tx1">
                    <a:lumMod val="75000"/>
                    <a:lumOff val="25000"/>
                  </a:schemeClr>
                </a:solidFill>
                <a:latin typeface="Nexa Bold" charset="0"/>
                <a:ea typeface="Nexa Bold" charset="0"/>
                <a:cs typeface="Nexa Bold" charset="0"/>
              </a:rPr>
              <a:t>PRINCIPLE</a:t>
            </a:r>
          </a:p>
        </p:txBody>
      </p:sp>
      <p:sp>
        <p:nvSpPr>
          <p:cNvPr id="15" name="Rectangle 14"/>
          <p:cNvSpPr/>
          <p:nvPr/>
        </p:nvSpPr>
        <p:spPr>
          <a:xfrm>
            <a:off x="1037967" y="3437342"/>
            <a:ext cx="5547889" cy="2185214"/>
          </a:xfrm>
          <a:prstGeom prst="rect">
            <a:avLst/>
          </a:prstGeom>
        </p:spPr>
        <p:txBody>
          <a:bodyPr wrap="square">
            <a:spAutoFit/>
          </a:bodyPr>
          <a:lstStyle/>
          <a:p>
            <a:r>
              <a:rPr lang="en-US" sz="2400" dirty="0">
                <a:latin typeface="Roboto Light"/>
                <a:cs typeface="Roboto Light"/>
              </a:rPr>
              <a:t>Intuitively, it seems that specifying the blood volume and blood velocity ought to determine CBF</a:t>
            </a:r>
          </a:p>
          <a:p>
            <a:pPr algn="ctr"/>
            <a:r>
              <a:rPr lang="en-US" sz="4000" dirty="0">
                <a:solidFill>
                  <a:srgbClr val="800000"/>
                </a:solidFill>
                <a:latin typeface="Roboto Black"/>
                <a:cs typeface="Roboto Black"/>
              </a:rPr>
              <a:t>but</a:t>
            </a:r>
          </a:p>
          <a:p>
            <a:r>
              <a:rPr lang="en-US" sz="2400" dirty="0">
                <a:latin typeface="Roboto Light"/>
                <a:cs typeface="Roboto Light"/>
              </a:rPr>
              <a:t>They don’t.</a:t>
            </a:r>
          </a:p>
        </p:txBody>
      </p:sp>
    </p:spTree>
    <p:extLst>
      <p:ext uri="{BB962C8B-B14F-4D97-AF65-F5344CB8AC3E}">
        <p14:creationId xmlns:p14="http://schemas.microsoft.com/office/powerpoint/2010/main" val="579977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683368" y="6214533"/>
            <a:ext cx="3018775" cy="276999"/>
          </a:xfrm>
          <a:prstGeom prst="rect">
            <a:avLst/>
          </a:prstGeom>
          <a:noFill/>
        </p:spPr>
        <p:txBody>
          <a:bodyPr wrap="none" rtlCol="0">
            <a:spAutoFit/>
          </a:bodyPr>
          <a:lstStyle/>
          <a:p>
            <a:pPr algn="r"/>
            <a:r>
              <a:rPr lang="en-US" sz="1200" dirty="0">
                <a:latin typeface="Roboto Light"/>
                <a:cs typeface="Roboto Light"/>
              </a:rPr>
              <a:t>Buxton (2009). Introduction to fMRI. p 36</a:t>
            </a:r>
          </a:p>
        </p:txBody>
      </p:sp>
      <p:pic>
        <p:nvPicPr>
          <p:cNvPr id="11" name="Picture Placeholder 10"/>
          <p:cNvPicPr>
            <a:picLocks noGrp="1" noChangeAspect="1"/>
          </p:cNvPicPr>
          <p:nvPr>
            <p:ph type="pic" sz="quarter" idx="10"/>
          </p:nvPr>
        </p:nvPicPr>
        <p:blipFill>
          <a:blip r:embed="rId3"/>
          <a:srcRect t="-4197" b="-4197"/>
          <a:stretch>
            <a:fillRect/>
          </a:stretch>
        </p:blipFill>
        <p:spPr/>
      </p:pic>
      <p:sp>
        <p:nvSpPr>
          <p:cNvPr id="13" name="TextBox 12"/>
          <p:cNvSpPr txBox="1"/>
          <p:nvPr/>
        </p:nvSpPr>
        <p:spPr>
          <a:xfrm>
            <a:off x="1037968" y="969754"/>
            <a:ext cx="3467410" cy="2308324"/>
          </a:xfrm>
          <a:prstGeom prst="rect">
            <a:avLst/>
          </a:prstGeom>
          <a:noFill/>
        </p:spPr>
        <p:txBody>
          <a:bodyPr wrap="none" rtlCol="0">
            <a:spAutoFit/>
          </a:bodyPr>
          <a:lstStyle/>
          <a:p>
            <a:r>
              <a:rPr lang="en-US" sz="4800" dirty="0">
                <a:solidFill>
                  <a:srgbClr val="FF9F1B"/>
                </a:solidFill>
                <a:latin typeface="Nexa Bold" charset="0"/>
                <a:ea typeface="Nexa Bold" charset="0"/>
                <a:cs typeface="Nexa Bold" charset="0"/>
              </a:rPr>
              <a:t>CENTRAL</a:t>
            </a:r>
            <a:endParaRPr lang="en-US" sz="4800" dirty="0">
              <a:solidFill>
                <a:schemeClr val="tx1">
                  <a:lumMod val="75000"/>
                  <a:lumOff val="25000"/>
                </a:schemeClr>
              </a:solidFill>
              <a:latin typeface="Nexa Bold" charset="0"/>
              <a:ea typeface="Nexa Bold" charset="0"/>
              <a:cs typeface="Nexa Bold" charset="0"/>
            </a:endParaRPr>
          </a:p>
          <a:p>
            <a:r>
              <a:rPr lang="en-US" sz="4800" dirty="0">
                <a:solidFill>
                  <a:schemeClr val="tx1">
                    <a:lumMod val="75000"/>
                    <a:lumOff val="25000"/>
                  </a:schemeClr>
                </a:solidFill>
                <a:latin typeface="Nexa Bold" charset="0"/>
                <a:ea typeface="Nexa Bold" charset="0"/>
                <a:cs typeface="Nexa Bold" charset="0"/>
              </a:rPr>
              <a:t>VOLUME</a:t>
            </a:r>
          </a:p>
          <a:p>
            <a:r>
              <a:rPr lang="en-US" sz="4800" dirty="0">
                <a:solidFill>
                  <a:schemeClr val="tx1">
                    <a:lumMod val="75000"/>
                    <a:lumOff val="25000"/>
                  </a:schemeClr>
                </a:solidFill>
                <a:latin typeface="Nexa Bold" charset="0"/>
                <a:ea typeface="Nexa Bold" charset="0"/>
                <a:cs typeface="Nexa Bold" charset="0"/>
              </a:rPr>
              <a:t>PRINCIPLE</a:t>
            </a:r>
          </a:p>
        </p:txBody>
      </p:sp>
      <p:sp>
        <p:nvSpPr>
          <p:cNvPr id="15" name="Rectangle 14"/>
          <p:cNvSpPr/>
          <p:nvPr/>
        </p:nvSpPr>
        <p:spPr>
          <a:xfrm>
            <a:off x="1037967" y="3437342"/>
            <a:ext cx="5547889" cy="830997"/>
          </a:xfrm>
          <a:prstGeom prst="rect">
            <a:avLst/>
          </a:prstGeom>
        </p:spPr>
        <p:txBody>
          <a:bodyPr wrap="square">
            <a:spAutoFit/>
          </a:bodyPr>
          <a:lstStyle/>
          <a:p>
            <a:r>
              <a:rPr lang="en-US" sz="2400" dirty="0">
                <a:latin typeface="Roboto Light"/>
                <a:cs typeface="Roboto Light"/>
              </a:rPr>
              <a:t>Rather, it is capillary transit time that is more directly tied to CBF</a:t>
            </a:r>
          </a:p>
        </p:txBody>
      </p:sp>
      <p:pic>
        <p:nvPicPr>
          <p:cNvPr id="2" name="Picture 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0378" y="4564237"/>
            <a:ext cx="1905000" cy="965200"/>
          </a:xfrm>
          <a:prstGeom prst="rect">
            <a:avLst/>
          </a:prstGeom>
        </p:spPr>
      </p:pic>
      <p:sp>
        <p:nvSpPr>
          <p:cNvPr id="7" name="Rectangle 6"/>
          <p:cNvSpPr/>
          <p:nvPr/>
        </p:nvSpPr>
        <p:spPr>
          <a:xfrm>
            <a:off x="1190367" y="5749904"/>
            <a:ext cx="5547889" cy="461665"/>
          </a:xfrm>
          <a:prstGeom prst="rect">
            <a:avLst/>
          </a:prstGeom>
        </p:spPr>
        <p:txBody>
          <a:bodyPr wrap="square">
            <a:spAutoFit/>
          </a:bodyPr>
          <a:lstStyle/>
          <a:p>
            <a:pPr algn="r"/>
            <a:r>
              <a:rPr lang="en-US" sz="2400" dirty="0">
                <a:latin typeface="Roboto Light"/>
                <a:cs typeface="Roboto Light"/>
              </a:rPr>
              <a:t>Stewart (1894)</a:t>
            </a:r>
          </a:p>
        </p:txBody>
      </p:sp>
    </p:spTree>
    <p:extLst>
      <p:ext uri="{BB962C8B-B14F-4D97-AF65-F5344CB8AC3E}">
        <p14:creationId xmlns:p14="http://schemas.microsoft.com/office/powerpoint/2010/main" val="70815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a:grpSpLocks noChangeAspect="1"/>
          </p:cNvGrpSpPr>
          <p:nvPr/>
        </p:nvGrpSpPr>
        <p:grpSpPr>
          <a:xfrm>
            <a:off x="5650303" y="157250"/>
            <a:ext cx="6415405" cy="6263999"/>
            <a:chOff x="1947315" y="867430"/>
            <a:chExt cx="5249370" cy="5125478"/>
          </a:xfrm>
        </p:grpSpPr>
        <p:sp>
          <p:nvSpPr>
            <p:cNvPr id="11" name="Freeform 10"/>
            <p:cNvSpPr/>
            <p:nvPr/>
          </p:nvSpPr>
          <p:spPr>
            <a:xfrm rot="14400000">
              <a:off x="4035024" y="3163569"/>
              <a:ext cx="3696031" cy="1962648"/>
            </a:xfrm>
            <a:custGeom>
              <a:avLst/>
              <a:gdLst>
                <a:gd name="connsiteX0" fmla="*/ 3696030 w 3696030"/>
                <a:gd name="connsiteY0" fmla="*/ 1693327 h 1962648"/>
                <a:gd name="connsiteX1" fmla="*/ 3677001 w 3696030"/>
                <a:gd name="connsiteY1" fmla="*/ 1677627 h 1962648"/>
                <a:gd name="connsiteX2" fmla="*/ 3611254 w 3696030"/>
                <a:gd name="connsiteY2" fmla="*/ 1627845 h 1962648"/>
                <a:gd name="connsiteX3" fmla="*/ 2674657 w 3696030"/>
                <a:gd name="connsiteY3" fmla="*/ 1335560 h 1962648"/>
                <a:gd name="connsiteX4" fmla="*/ 1738060 w 3696030"/>
                <a:gd name="connsiteY4" fmla="*/ 1627845 h 1962648"/>
                <a:gd name="connsiteX5" fmla="*/ 1672313 w 3696030"/>
                <a:gd name="connsiteY5" fmla="*/ 1677627 h 1962648"/>
                <a:gd name="connsiteX6" fmla="*/ 1529992 w 3696030"/>
                <a:gd name="connsiteY6" fmla="*/ 1795053 h 1962648"/>
                <a:gd name="connsiteX7" fmla="*/ 981324 w 3696030"/>
                <a:gd name="connsiteY7" fmla="*/ 1962648 h 1962648"/>
                <a:gd name="connsiteX8" fmla="*/ 0 w 3696030"/>
                <a:gd name="connsiteY8" fmla="*/ 981324 h 1962648"/>
                <a:gd name="connsiteX9" fmla="*/ 981324 w 3696030"/>
                <a:gd name="connsiteY9" fmla="*/ 0 h 1962648"/>
                <a:gd name="connsiteX10" fmla="*/ 1529992 w 3696030"/>
                <a:gd name="connsiteY10" fmla="*/ 167595 h 1962648"/>
                <a:gd name="connsiteX11" fmla="*/ 1672324 w 3696030"/>
                <a:gd name="connsiteY11" fmla="*/ 285030 h 1962648"/>
                <a:gd name="connsiteX12" fmla="*/ 1738059 w 3696030"/>
                <a:gd name="connsiteY12" fmla="*/ 334803 h 1962648"/>
                <a:gd name="connsiteX13" fmla="*/ 2674656 w 3696030"/>
                <a:gd name="connsiteY13" fmla="*/ 627088 h 1962648"/>
                <a:gd name="connsiteX14" fmla="*/ 3401688 w 3696030"/>
                <a:gd name="connsiteY14" fmla="*/ 458222 h 1962648"/>
                <a:gd name="connsiteX15" fmla="*/ 3433935 w 3696030"/>
                <a:gd name="connsiteY15" fmla="*/ 440802 h 1962648"/>
                <a:gd name="connsiteX16" fmla="*/ 3436347 w 3696030"/>
                <a:gd name="connsiteY16" fmla="*/ 526033 h 1962648"/>
                <a:gd name="connsiteX17" fmla="*/ 3430797 w 3696030"/>
                <a:gd name="connsiteY17" fmla="*/ 647364 h 1962648"/>
                <a:gd name="connsiteX18" fmla="*/ 3420558 w 3696030"/>
                <a:gd name="connsiteY18" fmla="*/ 729194 h 1962648"/>
                <a:gd name="connsiteX19" fmla="*/ 3403231 w 3696030"/>
                <a:gd name="connsiteY19" fmla="*/ 832453 h 1962648"/>
                <a:gd name="connsiteX20" fmla="*/ 3399993 w 3696030"/>
                <a:gd name="connsiteY20" fmla="*/ 847348 h 1962648"/>
                <a:gd name="connsiteX21" fmla="*/ 3400811 w 3696030"/>
                <a:gd name="connsiteY21" fmla="*/ 846875 h 1962648"/>
                <a:gd name="connsiteX22" fmla="*/ 3390025 w 3696030"/>
                <a:gd name="connsiteY22" fmla="*/ 911161 h 1962648"/>
                <a:gd name="connsiteX23" fmla="*/ 3519217 w 3696030"/>
                <a:gd name="connsiteY23" fmla="*/ 1470118 h 1962648"/>
                <a:gd name="connsiteX24" fmla="*/ 3635368 w 3696030"/>
                <a:gd name="connsiteY24" fmla="*/ 1631424 h 196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96030" h="1962648">
                  <a:moveTo>
                    <a:pt x="3696030" y="1693327"/>
                  </a:moveTo>
                  <a:lnTo>
                    <a:pt x="3677001" y="1677627"/>
                  </a:lnTo>
                  <a:lnTo>
                    <a:pt x="3611254" y="1627845"/>
                  </a:lnTo>
                  <a:cubicBezTo>
                    <a:pt x="3345400" y="1443550"/>
                    <a:pt x="3022640" y="1335560"/>
                    <a:pt x="2674657" y="1335560"/>
                  </a:cubicBezTo>
                  <a:cubicBezTo>
                    <a:pt x="2326674" y="1335560"/>
                    <a:pt x="2003913" y="1443550"/>
                    <a:pt x="1738060" y="1627845"/>
                  </a:cubicBezTo>
                  <a:lnTo>
                    <a:pt x="1672313" y="1677627"/>
                  </a:lnTo>
                  <a:lnTo>
                    <a:pt x="1529992" y="1795053"/>
                  </a:lnTo>
                  <a:cubicBezTo>
                    <a:pt x="1373371" y="1900864"/>
                    <a:pt x="1184563" y="1962648"/>
                    <a:pt x="981324" y="1962648"/>
                  </a:cubicBezTo>
                  <a:cubicBezTo>
                    <a:pt x="439354" y="1962649"/>
                    <a:pt x="0" y="1523294"/>
                    <a:pt x="0" y="981324"/>
                  </a:cubicBezTo>
                  <a:cubicBezTo>
                    <a:pt x="0" y="439354"/>
                    <a:pt x="439354" y="0"/>
                    <a:pt x="981324" y="0"/>
                  </a:cubicBezTo>
                  <a:cubicBezTo>
                    <a:pt x="1184563" y="0"/>
                    <a:pt x="1373371" y="61784"/>
                    <a:pt x="1529992" y="167595"/>
                  </a:cubicBezTo>
                  <a:lnTo>
                    <a:pt x="1672324" y="285030"/>
                  </a:lnTo>
                  <a:lnTo>
                    <a:pt x="1738059" y="334803"/>
                  </a:lnTo>
                  <a:cubicBezTo>
                    <a:pt x="2003912" y="519098"/>
                    <a:pt x="2326673" y="627088"/>
                    <a:pt x="2674656" y="627088"/>
                  </a:cubicBezTo>
                  <a:cubicBezTo>
                    <a:pt x="2935643" y="627088"/>
                    <a:pt x="3182443" y="566344"/>
                    <a:pt x="3401688" y="458222"/>
                  </a:cubicBezTo>
                  <a:lnTo>
                    <a:pt x="3433935" y="440802"/>
                  </a:lnTo>
                  <a:lnTo>
                    <a:pt x="3436347" y="526033"/>
                  </a:lnTo>
                  <a:cubicBezTo>
                    <a:pt x="3435989" y="566594"/>
                    <a:pt x="3434131" y="607066"/>
                    <a:pt x="3430797" y="647364"/>
                  </a:cubicBezTo>
                  <a:lnTo>
                    <a:pt x="3420558" y="729194"/>
                  </a:lnTo>
                  <a:lnTo>
                    <a:pt x="3403231" y="832453"/>
                  </a:lnTo>
                  <a:lnTo>
                    <a:pt x="3399993" y="847348"/>
                  </a:lnTo>
                  <a:lnTo>
                    <a:pt x="3400811" y="846875"/>
                  </a:lnTo>
                  <a:lnTo>
                    <a:pt x="3390025" y="911161"/>
                  </a:lnTo>
                  <a:cubicBezTo>
                    <a:pt x="3376700" y="1099703"/>
                    <a:pt x="3417597" y="1294108"/>
                    <a:pt x="3519217" y="1470118"/>
                  </a:cubicBezTo>
                  <a:cubicBezTo>
                    <a:pt x="3553090" y="1528788"/>
                    <a:pt x="3592106" y="1582637"/>
                    <a:pt x="3635368" y="1631424"/>
                  </a:cubicBezTo>
                  <a:close/>
                </a:path>
              </a:pathLst>
            </a:custGeom>
            <a:solidFill>
              <a:srgbClr val="0082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ChangeAspect="1"/>
            </p:cNvGrpSpPr>
            <p:nvPr/>
          </p:nvGrpSpPr>
          <p:grpSpPr>
            <a:xfrm>
              <a:off x="1947315" y="867430"/>
              <a:ext cx="5249370" cy="5005525"/>
              <a:chOff x="1947315" y="867429"/>
              <a:chExt cx="5249370" cy="5005527"/>
            </a:xfrm>
          </p:grpSpPr>
          <p:sp>
            <p:nvSpPr>
              <p:cNvPr id="13" name="Freeform 12"/>
              <p:cNvSpPr/>
              <p:nvPr/>
            </p:nvSpPr>
            <p:spPr>
              <a:xfrm>
                <a:off x="1947315" y="3910308"/>
                <a:ext cx="3669459" cy="1962648"/>
              </a:xfrm>
              <a:custGeom>
                <a:avLst/>
                <a:gdLst>
                  <a:gd name="connsiteX0" fmla="*/ 981324 w 3669459"/>
                  <a:gd name="connsiteY0" fmla="*/ 0 h 1962648"/>
                  <a:gd name="connsiteX1" fmla="*/ 1529992 w 3669459"/>
                  <a:gd name="connsiteY1" fmla="*/ 167595 h 1962648"/>
                  <a:gd name="connsiteX2" fmla="*/ 1672324 w 3669459"/>
                  <a:gd name="connsiteY2" fmla="*/ 285030 h 1962648"/>
                  <a:gd name="connsiteX3" fmla="*/ 1738059 w 3669459"/>
                  <a:gd name="connsiteY3" fmla="*/ 334803 h 1962648"/>
                  <a:gd name="connsiteX4" fmla="*/ 2674656 w 3669459"/>
                  <a:gd name="connsiteY4" fmla="*/ 627088 h 1962648"/>
                  <a:gd name="connsiteX5" fmla="*/ 3401688 w 3669459"/>
                  <a:gd name="connsiteY5" fmla="*/ 458222 h 1962648"/>
                  <a:gd name="connsiteX6" fmla="*/ 3432627 w 3669459"/>
                  <a:gd name="connsiteY6" fmla="*/ 441508 h 1962648"/>
                  <a:gd name="connsiteX7" fmla="*/ 3430799 w 3669459"/>
                  <a:gd name="connsiteY7" fmla="*/ 653070 h 1962648"/>
                  <a:gd name="connsiteX8" fmla="*/ 3420561 w 3669459"/>
                  <a:gd name="connsiteY8" fmla="*/ 734885 h 1962648"/>
                  <a:gd name="connsiteX9" fmla="*/ 3390026 w 3669459"/>
                  <a:gd name="connsiteY9" fmla="*/ 916866 h 1962648"/>
                  <a:gd name="connsiteX10" fmla="*/ 3519218 w 3669459"/>
                  <a:gd name="connsiteY10" fmla="*/ 1475824 h 1962648"/>
                  <a:gd name="connsiteX11" fmla="*/ 3635370 w 3669459"/>
                  <a:gd name="connsiteY11" fmla="*/ 1637130 h 1962648"/>
                  <a:gd name="connsiteX12" fmla="*/ 3669459 w 3669459"/>
                  <a:gd name="connsiteY12" fmla="*/ 1671916 h 1962648"/>
                  <a:gd name="connsiteX13" fmla="*/ 3611254 w 3669459"/>
                  <a:gd name="connsiteY13" fmla="*/ 1627845 h 1962648"/>
                  <a:gd name="connsiteX14" fmla="*/ 2674657 w 3669459"/>
                  <a:gd name="connsiteY14" fmla="*/ 1335560 h 1962648"/>
                  <a:gd name="connsiteX15" fmla="*/ 1738060 w 3669459"/>
                  <a:gd name="connsiteY15" fmla="*/ 1627845 h 1962648"/>
                  <a:gd name="connsiteX16" fmla="*/ 1672313 w 3669459"/>
                  <a:gd name="connsiteY16" fmla="*/ 1677627 h 1962648"/>
                  <a:gd name="connsiteX17" fmla="*/ 1529992 w 3669459"/>
                  <a:gd name="connsiteY17" fmla="*/ 1795053 h 1962648"/>
                  <a:gd name="connsiteX18" fmla="*/ 981324 w 3669459"/>
                  <a:gd name="connsiteY18" fmla="*/ 1962648 h 1962648"/>
                  <a:gd name="connsiteX19" fmla="*/ 0 w 3669459"/>
                  <a:gd name="connsiteY19" fmla="*/ 981324 h 1962648"/>
                  <a:gd name="connsiteX20" fmla="*/ 981324 w 3669459"/>
                  <a:gd name="connsiteY20" fmla="*/ 0 h 196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9459" h="1962648">
                    <a:moveTo>
                      <a:pt x="981324" y="0"/>
                    </a:moveTo>
                    <a:cubicBezTo>
                      <a:pt x="1184563" y="0"/>
                      <a:pt x="1373371" y="61784"/>
                      <a:pt x="1529992" y="167595"/>
                    </a:cubicBezTo>
                    <a:lnTo>
                      <a:pt x="1672324" y="285030"/>
                    </a:lnTo>
                    <a:lnTo>
                      <a:pt x="1738059" y="334803"/>
                    </a:lnTo>
                    <a:cubicBezTo>
                      <a:pt x="2003912" y="519098"/>
                      <a:pt x="2326673" y="627088"/>
                      <a:pt x="2674656" y="627088"/>
                    </a:cubicBezTo>
                    <a:cubicBezTo>
                      <a:pt x="2935644" y="627088"/>
                      <a:pt x="3182443" y="566344"/>
                      <a:pt x="3401688" y="458222"/>
                    </a:cubicBezTo>
                    <a:lnTo>
                      <a:pt x="3432627" y="441508"/>
                    </a:lnTo>
                    <a:lnTo>
                      <a:pt x="3430799" y="653070"/>
                    </a:lnTo>
                    <a:lnTo>
                      <a:pt x="3420561" y="734885"/>
                    </a:lnTo>
                    <a:lnTo>
                      <a:pt x="3390026" y="916866"/>
                    </a:lnTo>
                    <a:cubicBezTo>
                      <a:pt x="3376701" y="1105409"/>
                      <a:pt x="3417599" y="1299814"/>
                      <a:pt x="3519218" y="1475824"/>
                    </a:cubicBezTo>
                    <a:cubicBezTo>
                      <a:pt x="3553091" y="1534494"/>
                      <a:pt x="3592108" y="1588343"/>
                      <a:pt x="3635370" y="1637130"/>
                    </a:cubicBezTo>
                    <a:lnTo>
                      <a:pt x="3669459" y="1671916"/>
                    </a:lnTo>
                    <a:lnTo>
                      <a:pt x="3611254" y="1627845"/>
                    </a:lnTo>
                    <a:cubicBezTo>
                      <a:pt x="3345400" y="1443550"/>
                      <a:pt x="3022640" y="1335560"/>
                      <a:pt x="2674657" y="1335560"/>
                    </a:cubicBezTo>
                    <a:cubicBezTo>
                      <a:pt x="2326674" y="1335560"/>
                      <a:pt x="2003913" y="1443550"/>
                      <a:pt x="1738060" y="1627845"/>
                    </a:cubicBezTo>
                    <a:lnTo>
                      <a:pt x="1672313" y="1677627"/>
                    </a:lnTo>
                    <a:lnTo>
                      <a:pt x="1529992" y="1795053"/>
                    </a:lnTo>
                    <a:cubicBezTo>
                      <a:pt x="1373371" y="1900864"/>
                      <a:pt x="1184563" y="1962648"/>
                      <a:pt x="981324" y="1962648"/>
                    </a:cubicBezTo>
                    <a:cubicBezTo>
                      <a:pt x="439354" y="1962648"/>
                      <a:pt x="0" y="1523294"/>
                      <a:pt x="0" y="981324"/>
                    </a:cubicBezTo>
                    <a:cubicBezTo>
                      <a:pt x="0" y="439354"/>
                      <a:pt x="439354" y="0"/>
                      <a:pt x="981324" y="0"/>
                    </a:cubicBezTo>
                    <a:close/>
                  </a:path>
                </a:pathLst>
              </a:custGeom>
              <a:solidFill>
                <a:srgbClr val="70AD47"/>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18000000">
                <a:off x="2365702" y="1716674"/>
                <a:ext cx="3661137" cy="1962648"/>
              </a:xfrm>
              <a:custGeom>
                <a:avLst/>
                <a:gdLst>
                  <a:gd name="connsiteX0" fmla="*/ 3542697 w 3661137"/>
                  <a:gd name="connsiteY0" fmla="*/ 513567 h 1962648"/>
                  <a:gd name="connsiteX1" fmla="*/ 3661137 w 3661137"/>
                  <a:gd name="connsiteY1" fmla="*/ 981324 h 1962648"/>
                  <a:gd name="connsiteX2" fmla="*/ 2679813 w 3661137"/>
                  <a:gd name="connsiteY2" fmla="*/ 1962648 h 1962648"/>
                  <a:gd name="connsiteX3" fmla="*/ 2131146 w 3661137"/>
                  <a:gd name="connsiteY3" fmla="*/ 1795053 h 1962648"/>
                  <a:gd name="connsiteX4" fmla="*/ 2080866 w 3661137"/>
                  <a:gd name="connsiteY4" fmla="*/ 1753569 h 1962648"/>
                  <a:gd name="connsiteX5" fmla="*/ 2080866 w 3661137"/>
                  <a:gd name="connsiteY5" fmla="*/ 1754514 h 1962648"/>
                  <a:gd name="connsiteX6" fmla="*/ 2069586 w 3661137"/>
                  <a:gd name="connsiteY6" fmla="*/ 1744262 h 1962648"/>
                  <a:gd name="connsiteX7" fmla="*/ 1988824 w 3661137"/>
                  <a:gd name="connsiteY7" fmla="*/ 1677627 h 1962648"/>
                  <a:gd name="connsiteX8" fmla="*/ 1923077 w 3661137"/>
                  <a:gd name="connsiteY8" fmla="*/ 1627845 h 1962648"/>
                  <a:gd name="connsiteX9" fmla="*/ 986480 w 3661137"/>
                  <a:gd name="connsiteY9" fmla="*/ 1335560 h 1962648"/>
                  <a:gd name="connsiteX10" fmla="*/ 259448 w 3661137"/>
                  <a:gd name="connsiteY10" fmla="*/ 1504426 h 1962648"/>
                  <a:gd name="connsiteX11" fmla="*/ 232148 w 3661137"/>
                  <a:gd name="connsiteY11" fmla="*/ 1519174 h 1962648"/>
                  <a:gd name="connsiteX12" fmla="*/ 229731 w 3661137"/>
                  <a:gd name="connsiteY12" fmla="*/ 1433762 h 1962648"/>
                  <a:gd name="connsiteX13" fmla="*/ 235281 w 3661137"/>
                  <a:gd name="connsiteY13" fmla="*/ 1312431 h 1962648"/>
                  <a:gd name="connsiteX14" fmla="*/ 245518 w 3661137"/>
                  <a:gd name="connsiteY14" fmla="*/ 1230617 h 1962648"/>
                  <a:gd name="connsiteX15" fmla="*/ 276054 w 3661137"/>
                  <a:gd name="connsiteY15" fmla="*/ 1048636 h 1962648"/>
                  <a:gd name="connsiteX16" fmla="*/ 146862 w 3661137"/>
                  <a:gd name="connsiteY16" fmla="*/ 489678 h 1962648"/>
                  <a:gd name="connsiteX17" fmla="*/ 30710 w 3661137"/>
                  <a:gd name="connsiteY17" fmla="*/ 328372 h 1962648"/>
                  <a:gd name="connsiteX18" fmla="*/ 0 w 3661137"/>
                  <a:gd name="connsiteY18" fmla="*/ 297033 h 1962648"/>
                  <a:gd name="connsiteX19" fmla="*/ 49882 w 3661137"/>
                  <a:gd name="connsiteY19" fmla="*/ 334803 h 1962648"/>
                  <a:gd name="connsiteX20" fmla="*/ 986479 w 3661137"/>
                  <a:gd name="connsiteY20" fmla="*/ 627088 h 1962648"/>
                  <a:gd name="connsiteX21" fmla="*/ 1923076 w 3661137"/>
                  <a:gd name="connsiteY21" fmla="*/ 334803 h 1962648"/>
                  <a:gd name="connsiteX22" fmla="*/ 1988836 w 3661137"/>
                  <a:gd name="connsiteY22" fmla="*/ 285012 h 1962648"/>
                  <a:gd name="connsiteX23" fmla="*/ 2069574 w 3661137"/>
                  <a:gd name="connsiteY23" fmla="*/ 218396 h 1962648"/>
                  <a:gd name="connsiteX24" fmla="*/ 2080866 w 3661137"/>
                  <a:gd name="connsiteY24" fmla="*/ 208133 h 1962648"/>
                  <a:gd name="connsiteX25" fmla="*/ 2080866 w 3661137"/>
                  <a:gd name="connsiteY25" fmla="*/ 209080 h 1962648"/>
                  <a:gd name="connsiteX26" fmla="*/ 2131146 w 3661137"/>
                  <a:gd name="connsiteY26" fmla="*/ 167595 h 1962648"/>
                  <a:gd name="connsiteX27" fmla="*/ 2679813 w 3661137"/>
                  <a:gd name="connsiteY27" fmla="*/ 0 h 1962648"/>
                  <a:gd name="connsiteX28" fmla="*/ 3542697 w 3661137"/>
                  <a:gd name="connsiteY28" fmla="*/ 513567 h 196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661137" h="1962648">
                    <a:moveTo>
                      <a:pt x="3542697" y="513567"/>
                    </a:moveTo>
                    <a:cubicBezTo>
                      <a:pt x="3618231" y="652614"/>
                      <a:pt x="3661137" y="811958"/>
                      <a:pt x="3661137" y="981324"/>
                    </a:cubicBezTo>
                    <a:cubicBezTo>
                      <a:pt x="3661137" y="1523294"/>
                      <a:pt x="3221783" y="1962648"/>
                      <a:pt x="2679813" y="1962648"/>
                    </a:cubicBezTo>
                    <a:cubicBezTo>
                      <a:pt x="2476574" y="1962648"/>
                      <a:pt x="2287766" y="1900864"/>
                      <a:pt x="2131146" y="1795053"/>
                    </a:cubicBezTo>
                    <a:lnTo>
                      <a:pt x="2080866" y="1753569"/>
                    </a:lnTo>
                    <a:lnTo>
                      <a:pt x="2080866" y="1754514"/>
                    </a:lnTo>
                    <a:lnTo>
                      <a:pt x="2069586" y="1744262"/>
                    </a:lnTo>
                    <a:lnTo>
                      <a:pt x="1988824" y="1677627"/>
                    </a:lnTo>
                    <a:lnTo>
                      <a:pt x="1923077" y="1627845"/>
                    </a:lnTo>
                    <a:cubicBezTo>
                      <a:pt x="1657223" y="1443550"/>
                      <a:pt x="1334463" y="1335560"/>
                      <a:pt x="986480" y="1335560"/>
                    </a:cubicBezTo>
                    <a:cubicBezTo>
                      <a:pt x="725493" y="1335560"/>
                      <a:pt x="478693" y="1396304"/>
                      <a:pt x="259448" y="1504426"/>
                    </a:cubicBezTo>
                    <a:lnTo>
                      <a:pt x="232148" y="1519174"/>
                    </a:lnTo>
                    <a:lnTo>
                      <a:pt x="229731" y="1433762"/>
                    </a:lnTo>
                    <a:cubicBezTo>
                      <a:pt x="230089" y="1393201"/>
                      <a:pt x="231946" y="1352729"/>
                      <a:pt x="235281" y="1312431"/>
                    </a:cubicBezTo>
                    <a:lnTo>
                      <a:pt x="245518" y="1230617"/>
                    </a:lnTo>
                    <a:lnTo>
                      <a:pt x="276054" y="1048636"/>
                    </a:lnTo>
                    <a:cubicBezTo>
                      <a:pt x="289379" y="860093"/>
                      <a:pt x="248481" y="665688"/>
                      <a:pt x="146862" y="489678"/>
                    </a:cubicBezTo>
                    <a:cubicBezTo>
                      <a:pt x="112989" y="431008"/>
                      <a:pt x="73972" y="377159"/>
                      <a:pt x="30710" y="328372"/>
                    </a:cubicBezTo>
                    <a:lnTo>
                      <a:pt x="0" y="297033"/>
                    </a:lnTo>
                    <a:lnTo>
                      <a:pt x="49882" y="334803"/>
                    </a:lnTo>
                    <a:cubicBezTo>
                      <a:pt x="315735" y="519098"/>
                      <a:pt x="638496" y="627088"/>
                      <a:pt x="986479" y="627088"/>
                    </a:cubicBezTo>
                    <a:cubicBezTo>
                      <a:pt x="1334462" y="627088"/>
                      <a:pt x="1657223" y="519098"/>
                      <a:pt x="1923076" y="334803"/>
                    </a:cubicBezTo>
                    <a:lnTo>
                      <a:pt x="1988836" y="285012"/>
                    </a:lnTo>
                    <a:lnTo>
                      <a:pt x="2069574" y="218396"/>
                    </a:lnTo>
                    <a:lnTo>
                      <a:pt x="2080866" y="208133"/>
                    </a:lnTo>
                    <a:lnTo>
                      <a:pt x="2080866" y="209080"/>
                    </a:lnTo>
                    <a:lnTo>
                      <a:pt x="2131146" y="167595"/>
                    </a:lnTo>
                    <a:cubicBezTo>
                      <a:pt x="2287766" y="61784"/>
                      <a:pt x="2476574" y="0"/>
                      <a:pt x="2679813" y="0"/>
                    </a:cubicBezTo>
                    <a:cubicBezTo>
                      <a:pt x="3052418" y="0"/>
                      <a:pt x="3376520" y="207663"/>
                      <a:pt x="3542697" y="513567"/>
                    </a:cubicBezTo>
                    <a:close/>
                  </a:path>
                </a:pathLst>
              </a:custGeom>
              <a:solidFill>
                <a:srgbClr val="FF9F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p:cNvSpPr/>
              <p:nvPr/>
            </p:nvSpPr>
            <p:spPr>
              <a:xfrm rot="14400000">
                <a:off x="3742747" y="1082229"/>
                <a:ext cx="1760604" cy="17606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rot="14400000">
                <a:off x="5436081" y="4015167"/>
                <a:ext cx="1760604" cy="17606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18000000">
                <a:off x="2047257" y="4015167"/>
                <a:ext cx="1760604" cy="17606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814667" y="1600019"/>
                <a:ext cx="1620148" cy="679958"/>
              </a:xfrm>
              <a:prstGeom prst="rect">
                <a:avLst/>
              </a:prstGeom>
            </p:spPr>
            <p:txBody>
              <a:bodyPr wrap="none">
                <a:spAutoFit/>
              </a:bodyPr>
              <a:lstStyle/>
              <a:p>
                <a:pPr algn="ctr"/>
                <a:r>
                  <a:rPr lang="en-US" sz="2400" b="1" dirty="0">
                    <a:solidFill>
                      <a:srgbClr val="FF9F1B"/>
                    </a:solidFill>
                    <a:latin typeface="Nexa"/>
                    <a:cs typeface="Nexa"/>
                  </a:rPr>
                  <a:t>NEURONAL </a:t>
                </a:r>
              </a:p>
              <a:p>
                <a:pPr algn="ctr"/>
                <a:r>
                  <a:rPr lang="en-US" sz="2400" b="1" dirty="0">
                    <a:solidFill>
                      <a:srgbClr val="FF9F1B"/>
                    </a:solidFill>
                    <a:latin typeface="Nexa"/>
                    <a:cs typeface="Nexa"/>
                  </a:rPr>
                  <a:t>CHANGES</a:t>
                </a:r>
              </a:p>
            </p:txBody>
          </p:sp>
        </p:grpSp>
      </p:grpSp>
      <p:sp>
        <p:nvSpPr>
          <p:cNvPr id="33" name="TextBox 32"/>
          <p:cNvSpPr txBox="1"/>
          <p:nvPr/>
        </p:nvSpPr>
        <p:spPr>
          <a:xfrm>
            <a:off x="9260131" y="6266178"/>
            <a:ext cx="2676334" cy="276999"/>
          </a:xfrm>
          <a:prstGeom prst="rect">
            <a:avLst/>
          </a:prstGeom>
          <a:noFill/>
        </p:spPr>
        <p:txBody>
          <a:bodyPr wrap="none" rtlCol="0">
            <a:spAutoFit/>
          </a:bodyPr>
          <a:lstStyle/>
          <a:p>
            <a:r>
              <a:rPr lang="en-US" sz="1200" dirty="0">
                <a:latin typeface="Roboto Light"/>
                <a:cs typeface="Roboto Light"/>
              </a:rPr>
              <a:t>Figure design by </a:t>
            </a:r>
            <a:r>
              <a:rPr lang="en-US" sz="1200" dirty="0" err="1">
                <a:latin typeface="Roboto Light"/>
                <a:cs typeface="Roboto Light"/>
              </a:rPr>
              <a:t>presentationgo.com</a:t>
            </a:r>
            <a:endParaRPr lang="en-US" sz="1200" dirty="0">
              <a:latin typeface="Roboto Light"/>
              <a:cs typeface="Roboto Light"/>
            </a:endParaRPr>
          </a:p>
        </p:txBody>
      </p:sp>
      <p:sp>
        <p:nvSpPr>
          <p:cNvPr id="34" name="Rectangle 33"/>
          <p:cNvSpPr/>
          <p:nvPr/>
        </p:nvSpPr>
        <p:spPr>
          <a:xfrm>
            <a:off x="10044154" y="4657432"/>
            <a:ext cx="2021476" cy="830997"/>
          </a:xfrm>
          <a:prstGeom prst="rect">
            <a:avLst/>
          </a:prstGeom>
        </p:spPr>
        <p:txBody>
          <a:bodyPr wrap="none">
            <a:spAutoFit/>
          </a:bodyPr>
          <a:lstStyle/>
          <a:p>
            <a:pPr algn="ctr"/>
            <a:r>
              <a:rPr lang="en-US" sz="2400" b="1" dirty="0">
                <a:solidFill>
                  <a:srgbClr val="0082FF"/>
                </a:solidFill>
                <a:latin typeface="Nexa"/>
                <a:cs typeface="Nexa"/>
              </a:rPr>
              <a:t>METABOLIC</a:t>
            </a:r>
          </a:p>
          <a:p>
            <a:pPr algn="ctr"/>
            <a:r>
              <a:rPr lang="en-US" sz="2400" b="1" dirty="0">
                <a:solidFill>
                  <a:srgbClr val="0082FF"/>
                </a:solidFill>
                <a:latin typeface="Nexa"/>
                <a:cs typeface="Nexa"/>
              </a:rPr>
              <a:t>CHANGES</a:t>
            </a:r>
          </a:p>
        </p:txBody>
      </p:sp>
      <p:sp>
        <p:nvSpPr>
          <p:cNvPr id="35" name="Rectangle 34"/>
          <p:cNvSpPr/>
          <p:nvPr/>
        </p:nvSpPr>
        <p:spPr>
          <a:xfrm>
            <a:off x="5886780" y="4657432"/>
            <a:ext cx="1915909" cy="830997"/>
          </a:xfrm>
          <a:prstGeom prst="rect">
            <a:avLst/>
          </a:prstGeom>
        </p:spPr>
        <p:txBody>
          <a:bodyPr wrap="none">
            <a:spAutoFit/>
          </a:bodyPr>
          <a:lstStyle/>
          <a:p>
            <a:pPr algn="ctr"/>
            <a:r>
              <a:rPr lang="en-US" sz="2400" b="1" dirty="0">
                <a:solidFill>
                  <a:srgbClr val="70AD47"/>
                </a:solidFill>
                <a:latin typeface="Nexa"/>
                <a:cs typeface="Nexa"/>
              </a:rPr>
              <a:t>VASCULAR</a:t>
            </a:r>
          </a:p>
          <a:p>
            <a:pPr algn="ctr"/>
            <a:r>
              <a:rPr lang="en-US" sz="2400" b="1" dirty="0">
                <a:solidFill>
                  <a:srgbClr val="70AD47"/>
                </a:solidFill>
                <a:latin typeface="Nexa"/>
                <a:cs typeface="Nexa"/>
              </a:rPr>
              <a:t>CHANGES</a:t>
            </a:r>
          </a:p>
        </p:txBody>
      </p:sp>
      <p:sp>
        <p:nvSpPr>
          <p:cNvPr id="36" name="TextBox 35"/>
          <p:cNvSpPr txBox="1"/>
          <p:nvPr/>
        </p:nvSpPr>
        <p:spPr>
          <a:xfrm>
            <a:off x="1037968" y="969754"/>
            <a:ext cx="5277137" cy="3046988"/>
          </a:xfrm>
          <a:prstGeom prst="rect">
            <a:avLst/>
          </a:prstGeom>
          <a:noFill/>
        </p:spPr>
        <p:txBody>
          <a:bodyPr wrap="none" rtlCol="0">
            <a:spAutoFit/>
          </a:bodyPr>
          <a:lstStyle/>
          <a:p>
            <a:r>
              <a:rPr lang="en-US" sz="4800" dirty="0">
                <a:solidFill>
                  <a:srgbClr val="FF9F1B"/>
                </a:solidFill>
                <a:latin typeface="Nexa Bold" charset="0"/>
                <a:ea typeface="Nexa Bold" charset="0"/>
                <a:cs typeface="Nexa Bold" charset="0"/>
              </a:rPr>
              <a:t>PHYSIOLOGICAL</a:t>
            </a:r>
            <a:endParaRPr lang="en-US" sz="4800" dirty="0">
              <a:solidFill>
                <a:schemeClr val="tx1">
                  <a:lumMod val="75000"/>
                  <a:lumOff val="25000"/>
                </a:schemeClr>
              </a:solidFill>
              <a:latin typeface="Nexa Bold" charset="0"/>
              <a:ea typeface="Nexa Bold" charset="0"/>
              <a:cs typeface="Nexa Bold" charset="0"/>
            </a:endParaRPr>
          </a:p>
          <a:p>
            <a:r>
              <a:rPr lang="en-US" sz="4800" dirty="0">
                <a:solidFill>
                  <a:schemeClr val="tx1">
                    <a:lumMod val="75000"/>
                    <a:lumOff val="25000"/>
                  </a:schemeClr>
                </a:solidFill>
                <a:latin typeface="Nexa Bold" charset="0"/>
                <a:ea typeface="Nexa Bold" charset="0"/>
                <a:cs typeface="Nexa Bold" charset="0"/>
              </a:rPr>
              <a:t>CHANGES</a:t>
            </a:r>
          </a:p>
          <a:p>
            <a:r>
              <a:rPr lang="en-US" sz="4800" dirty="0">
                <a:solidFill>
                  <a:schemeClr val="tx1">
                    <a:lumMod val="75000"/>
                    <a:lumOff val="25000"/>
                  </a:schemeClr>
                </a:solidFill>
                <a:latin typeface="Nexa Bold" charset="0"/>
                <a:ea typeface="Nexa Bold" charset="0"/>
                <a:cs typeface="Nexa Bold" charset="0"/>
              </a:rPr>
              <a:t>DURING</a:t>
            </a:r>
          </a:p>
          <a:p>
            <a:r>
              <a:rPr lang="en-US" sz="4800" dirty="0">
                <a:solidFill>
                  <a:schemeClr val="tx1">
                    <a:lumMod val="75000"/>
                    <a:lumOff val="25000"/>
                  </a:schemeClr>
                </a:solidFill>
                <a:latin typeface="Nexa Bold" charset="0"/>
                <a:ea typeface="Nexa Bold" charset="0"/>
                <a:cs typeface="Nexa Bold" charset="0"/>
              </a:rPr>
              <a:t>ACTIVATION</a:t>
            </a:r>
          </a:p>
        </p:txBody>
      </p:sp>
    </p:spTree>
    <p:extLst>
      <p:ext uri="{BB962C8B-B14F-4D97-AF65-F5344CB8AC3E}">
        <p14:creationId xmlns:p14="http://schemas.microsoft.com/office/powerpoint/2010/main" val="4022445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rotWithShape="1">
          <a:blip r:embed="rId2"/>
          <a:srcRect r="43212"/>
          <a:stretch/>
        </p:blipFill>
        <p:spPr>
          <a:xfrm>
            <a:off x="7172045" y="551089"/>
            <a:ext cx="4128448" cy="5755822"/>
          </a:xfrm>
        </p:spPr>
      </p:pic>
      <p:sp>
        <p:nvSpPr>
          <p:cNvPr id="3" name="TextBox 2"/>
          <p:cNvSpPr txBox="1"/>
          <p:nvPr/>
        </p:nvSpPr>
        <p:spPr>
          <a:xfrm>
            <a:off x="1037968" y="969754"/>
            <a:ext cx="3749744" cy="1569660"/>
          </a:xfrm>
          <a:prstGeom prst="rect">
            <a:avLst/>
          </a:prstGeom>
          <a:noFill/>
        </p:spPr>
        <p:txBody>
          <a:bodyPr wrap="none" rtlCol="0">
            <a:spAutoFit/>
          </a:bodyPr>
          <a:lstStyle/>
          <a:p>
            <a:r>
              <a:rPr lang="en-US" sz="4800" dirty="0">
                <a:solidFill>
                  <a:srgbClr val="FF9F1B"/>
                </a:solidFill>
                <a:latin typeface="Nexa Bold" charset="0"/>
                <a:ea typeface="Nexa Bold" charset="0"/>
                <a:cs typeface="Nexa Bold" charset="0"/>
              </a:rPr>
              <a:t>NEURONAL</a:t>
            </a:r>
            <a:endParaRPr lang="en-US" sz="4800" dirty="0">
              <a:solidFill>
                <a:schemeClr val="tx1">
                  <a:lumMod val="75000"/>
                  <a:lumOff val="25000"/>
                </a:schemeClr>
              </a:solidFill>
              <a:latin typeface="Nexa Bold" charset="0"/>
              <a:ea typeface="Nexa Bold" charset="0"/>
              <a:cs typeface="Nexa Bold" charset="0"/>
            </a:endParaRPr>
          </a:p>
          <a:p>
            <a:r>
              <a:rPr lang="en-US" sz="4800" dirty="0">
                <a:solidFill>
                  <a:schemeClr val="tx1">
                    <a:lumMod val="75000"/>
                    <a:lumOff val="25000"/>
                  </a:schemeClr>
                </a:solidFill>
                <a:latin typeface="Nexa Bold" charset="0"/>
                <a:ea typeface="Nexa Bold" charset="0"/>
                <a:cs typeface="Nexa Bold" charset="0"/>
              </a:rPr>
              <a:t>CHANGES</a:t>
            </a:r>
          </a:p>
        </p:txBody>
      </p:sp>
      <p:sp>
        <p:nvSpPr>
          <p:cNvPr id="4" name="Rectangle 3"/>
          <p:cNvSpPr/>
          <p:nvPr/>
        </p:nvSpPr>
        <p:spPr>
          <a:xfrm>
            <a:off x="1037968" y="2952478"/>
            <a:ext cx="3846974" cy="1200328"/>
          </a:xfrm>
          <a:prstGeom prst="rect">
            <a:avLst/>
          </a:prstGeom>
        </p:spPr>
        <p:txBody>
          <a:bodyPr wrap="square">
            <a:spAutoFit/>
          </a:bodyPr>
          <a:lstStyle/>
          <a:p>
            <a:pPr marL="342900" indent="-342900">
              <a:buFont typeface="Arial"/>
              <a:buChar char="•"/>
            </a:pPr>
            <a:r>
              <a:rPr lang="en-US" sz="2400" dirty="0">
                <a:solidFill>
                  <a:schemeClr val="tx1">
                    <a:lumMod val="75000"/>
                    <a:lumOff val="25000"/>
                  </a:schemeClr>
                </a:solidFill>
                <a:latin typeface="Roboto Light"/>
                <a:ea typeface="Roboto Medium" charset="0"/>
                <a:cs typeface="Roboto Light"/>
              </a:rPr>
              <a:t>fMRI picks up on activity of ensembles of neurons firing in synchrony </a:t>
            </a:r>
            <a:endParaRPr lang="en-US" sz="2400" dirty="0">
              <a:solidFill>
                <a:schemeClr val="tx1">
                  <a:lumMod val="75000"/>
                  <a:lumOff val="25000"/>
                </a:schemeClr>
              </a:solidFill>
              <a:latin typeface="Roboto Light"/>
              <a:ea typeface="Roboto Thin" charset="0"/>
              <a:cs typeface="Roboto Light"/>
            </a:endParaRPr>
          </a:p>
        </p:txBody>
      </p:sp>
      <p:sp>
        <p:nvSpPr>
          <p:cNvPr id="8" name="Rectangle 7"/>
          <p:cNvSpPr/>
          <p:nvPr/>
        </p:nvSpPr>
        <p:spPr>
          <a:xfrm>
            <a:off x="7172046" y="5986419"/>
            <a:ext cx="4128448" cy="523220"/>
          </a:xfrm>
          <a:prstGeom prst="rect">
            <a:avLst/>
          </a:prstGeom>
        </p:spPr>
        <p:txBody>
          <a:bodyPr wrap="square">
            <a:spAutoFit/>
          </a:bodyPr>
          <a:lstStyle/>
          <a:p>
            <a:pPr algn="r"/>
            <a:r>
              <a:rPr lang="en-US" sz="1400" dirty="0" err="1">
                <a:latin typeface="Roboto Light"/>
                <a:cs typeface="Roboto Light"/>
              </a:rPr>
              <a:t>Iadecola</a:t>
            </a:r>
            <a:r>
              <a:rPr lang="en-US" sz="1400" dirty="0">
                <a:latin typeface="Roboto Light"/>
                <a:cs typeface="Roboto Light"/>
              </a:rPr>
              <a:t> (2004). Nature Reviews Neuroscience, 5, 347–360. doi:10.1038/nrn1387</a:t>
            </a:r>
          </a:p>
        </p:txBody>
      </p:sp>
    </p:spTree>
    <p:extLst>
      <p:ext uri="{BB962C8B-B14F-4D97-AF65-F5344CB8AC3E}">
        <p14:creationId xmlns:p14="http://schemas.microsoft.com/office/powerpoint/2010/main" val="1276447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48" descr="BfzUaOaCcAAW1RS.png"/>
          <p:cNvPicPr>
            <a:picLocks noChangeAspect="1"/>
          </p:cNvPicPr>
          <p:nvPr/>
        </p:nvPicPr>
        <p:blipFill rotWithShape="1">
          <a:blip r:embed="rId2">
            <a:extLst>
              <a:ext uri="{28A0092B-C50C-407E-A947-70E740481C1C}">
                <a14:useLocalDpi xmlns:a14="http://schemas.microsoft.com/office/drawing/2010/main" val="0"/>
              </a:ext>
            </a:extLst>
          </a:blip>
          <a:srcRect l="3998" r="224" b="34796"/>
          <a:stretch/>
        </p:blipFill>
        <p:spPr>
          <a:xfrm>
            <a:off x="1558751" y="3178446"/>
            <a:ext cx="8834924" cy="3500127"/>
          </a:xfrm>
          <a:custGeom>
            <a:avLst/>
            <a:gdLst>
              <a:gd name="connsiteX0" fmla="*/ 0 w 5206738"/>
              <a:gd name="connsiteY0" fmla="*/ 0 h 6858000"/>
              <a:gd name="connsiteX1" fmla="*/ 5206738 w 5206738"/>
              <a:gd name="connsiteY1" fmla="*/ 0 h 6858000"/>
              <a:gd name="connsiteX2" fmla="*/ 5206738 w 5206738"/>
              <a:gd name="connsiteY2" fmla="*/ 6858000 h 6858000"/>
              <a:gd name="connsiteX3" fmla="*/ 0 w 52067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06738" h="6858000">
                <a:moveTo>
                  <a:pt x="0" y="0"/>
                </a:moveTo>
                <a:lnTo>
                  <a:pt x="5206738" y="0"/>
                </a:lnTo>
                <a:lnTo>
                  <a:pt x="5206738" y="6858000"/>
                </a:lnTo>
                <a:lnTo>
                  <a:pt x="0" y="6858000"/>
                </a:lnTo>
                <a:close/>
              </a:path>
            </a:pathLst>
          </a:custGeom>
        </p:spPr>
      </p:pic>
      <p:sp>
        <p:nvSpPr>
          <p:cNvPr id="4" name="TextBox 3"/>
          <p:cNvSpPr txBox="1"/>
          <p:nvPr/>
        </p:nvSpPr>
        <p:spPr>
          <a:xfrm>
            <a:off x="4432087" y="1274572"/>
            <a:ext cx="3327834" cy="1015663"/>
          </a:xfrm>
          <a:prstGeom prst="rect">
            <a:avLst/>
          </a:prstGeom>
          <a:noFill/>
        </p:spPr>
        <p:txBody>
          <a:bodyPr wrap="none" rtlCol="0">
            <a:spAutoFit/>
          </a:bodyPr>
          <a:lstStyle/>
          <a:p>
            <a:pPr algn="ctr"/>
            <a:r>
              <a:rPr lang="en-US" sz="6000" dirty="0">
                <a:solidFill>
                  <a:srgbClr val="000000"/>
                </a:solidFill>
                <a:latin typeface="Nexa Bold" charset="0"/>
                <a:ea typeface="Nexa Bold" charset="0"/>
                <a:cs typeface="Nexa Bold" charset="0"/>
              </a:rPr>
              <a:t>REVIEW</a:t>
            </a:r>
          </a:p>
        </p:txBody>
      </p:sp>
      <p:cxnSp>
        <p:nvCxnSpPr>
          <p:cNvPr id="5" name="Straight Connector 4"/>
          <p:cNvCxnSpPr/>
          <p:nvPr/>
        </p:nvCxnSpPr>
        <p:spPr>
          <a:xfrm>
            <a:off x="5380373" y="2624119"/>
            <a:ext cx="14312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317453" y="-893688"/>
            <a:ext cx="1553898" cy="155389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3710" y="3770711"/>
            <a:ext cx="775272" cy="707886"/>
          </a:xfrm>
          <a:prstGeom prst="rect">
            <a:avLst/>
          </a:prstGeom>
          <a:noFill/>
        </p:spPr>
        <p:txBody>
          <a:bodyPr wrap="none" rtlCol="0">
            <a:spAutoFit/>
          </a:bodyPr>
          <a:lstStyle/>
          <a:p>
            <a:pPr algn="ctr"/>
            <a:r>
              <a:rPr lang="en-US" sz="4000" dirty="0">
                <a:latin typeface="Roboto Light"/>
                <a:ea typeface="Nexa Bold" charset="0"/>
                <a:cs typeface="Roboto Light"/>
              </a:rPr>
              <a:t>T2</a:t>
            </a:r>
          </a:p>
        </p:txBody>
      </p:sp>
      <p:sp>
        <p:nvSpPr>
          <p:cNvPr id="8" name="TextBox 7"/>
          <p:cNvSpPr txBox="1"/>
          <p:nvPr/>
        </p:nvSpPr>
        <p:spPr>
          <a:xfrm>
            <a:off x="693710" y="5502282"/>
            <a:ext cx="775272" cy="707886"/>
          </a:xfrm>
          <a:prstGeom prst="rect">
            <a:avLst/>
          </a:prstGeom>
          <a:noFill/>
        </p:spPr>
        <p:txBody>
          <a:bodyPr wrap="none" rtlCol="0">
            <a:spAutoFit/>
          </a:bodyPr>
          <a:lstStyle/>
          <a:p>
            <a:pPr algn="ctr"/>
            <a:r>
              <a:rPr lang="en-US" sz="4000" dirty="0">
                <a:latin typeface="Roboto Light"/>
                <a:ea typeface="Nexa Bold" charset="0"/>
                <a:cs typeface="Roboto Light"/>
              </a:rPr>
              <a:t>T1</a:t>
            </a:r>
          </a:p>
        </p:txBody>
      </p:sp>
      <p:sp>
        <p:nvSpPr>
          <p:cNvPr id="9" name="Rectangle 8"/>
          <p:cNvSpPr/>
          <p:nvPr/>
        </p:nvSpPr>
        <p:spPr>
          <a:xfrm>
            <a:off x="10507844" y="6297551"/>
            <a:ext cx="1236236" cy="369332"/>
          </a:xfrm>
          <a:prstGeom prst="rect">
            <a:avLst/>
          </a:prstGeom>
        </p:spPr>
        <p:txBody>
          <a:bodyPr wrap="none">
            <a:spAutoFit/>
          </a:bodyPr>
          <a:lstStyle/>
          <a:p>
            <a:r>
              <a:rPr lang="en-US" dirty="0">
                <a:latin typeface="Roboto"/>
                <a:cs typeface="Roboto"/>
              </a:rPr>
              <a:t>@</a:t>
            </a:r>
            <a:r>
              <a:rPr lang="en-US" dirty="0" err="1">
                <a:latin typeface="Roboto"/>
                <a:cs typeface="Roboto"/>
              </a:rPr>
              <a:t>lukenxie</a:t>
            </a:r>
            <a:endParaRPr lang="en-US" dirty="0">
              <a:latin typeface="Roboto"/>
              <a:cs typeface="Roboto"/>
            </a:endParaRPr>
          </a:p>
        </p:txBody>
      </p:sp>
    </p:spTree>
    <p:extLst>
      <p:ext uri="{BB962C8B-B14F-4D97-AF65-F5344CB8AC3E}">
        <p14:creationId xmlns:p14="http://schemas.microsoft.com/office/powerpoint/2010/main" val="28204682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37968" y="969754"/>
            <a:ext cx="3821353" cy="1569660"/>
          </a:xfrm>
          <a:prstGeom prst="rect">
            <a:avLst/>
          </a:prstGeom>
          <a:noFill/>
        </p:spPr>
        <p:txBody>
          <a:bodyPr wrap="none" rtlCol="0">
            <a:spAutoFit/>
          </a:bodyPr>
          <a:lstStyle/>
          <a:p>
            <a:r>
              <a:rPr lang="en-US" sz="4800" dirty="0">
                <a:solidFill>
                  <a:srgbClr val="FF9F1B"/>
                </a:solidFill>
                <a:latin typeface="Nexa Bold" charset="0"/>
                <a:ea typeface="Nexa Bold" charset="0"/>
                <a:cs typeface="Nexa Bold" charset="0"/>
              </a:rPr>
              <a:t>METABOLIC</a:t>
            </a:r>
            <a:endParaRPr lang="en-US" sz="4800" dirty="0">
              <a:solidFill>
                <a:schemeClr val="tx1">
                  <a:lumMod val="75000"/>
                  <a:lumOff val="25000"/>
                </a:schemeClr>
              </a:solidFill>
              <a:latin typeface="Nexa Bold" charset="0"/>
              <a:ea typeface="Nexa Bold" charset="0"/>
              <a:cs typeface="Nexa Bold" charset="0"/>
            </a:endParaRPr>
          </a:p>
          <a:p>
            <a:r>
              <a:rPr lang="en-US" sz="4800" dirty="0">
                <a:solidFill>
                  <a:schemeClr val="tx1">
                    <a:lumMod val="75000"/>
                    <a:lumOff val="25000"/>
                  </a:schemeClr>
                </a:solidFill>
                <a:latin typeface="Nexa Bold" charset="0"/>
                <a:ea typeface="Nexa Bold" charset="0"/>
                <a:cs typeface="Nexa Bold" charset="0"/>
              </a:rPr>
              <a:t>CHANGES</a:t>
            </a:r>
          </a:p>
        </p:txBody>
      </p:sp>
      <p:sp>
        <p:nvSpPr>
          <p:cNvPr id="4" name="Rectangle 3"/>
          <p:cNvSpPr/>
          <p:nvPr/>
        </p:nvSpPr>
        <p:spPr>
          <a:xfrm>
            <a:off x="1037968" y="2952478"/>
            <a:ext cx="3846974" cy="2308324"/>
          </a:xfrm>
          <a:prstGeom prst="rect">
            <a:avLst/>
          </a:prstGeom>
        </p:spPr>
        <p:txBody>
          <a:bodyPr wrap="square">
            <a:spAutoFit/>
          </a:bodyPr>
          <a:lstStyle/>
          <a:p>
            <a:pPr marL="342900" indent="-342900">
              <a:buFont typeface="Arial"/>
              <a:buChar char="•"/>
            </a:pPr>
            <a:r>
              <a:rPr lang="en-US" sz="2400" dirty="0">
                <a:solidFill>
                  <a:schemeClr val="tx1">
                    <a:lumMod val="75000"/>
                    <a:lumOff val="25000"/>
                  </a:schemeClr>
                </a:solidFill>
                <a:latin typeface="Roboto Light"/>
                <a:ea typeface="Roboto Medium" charset="0"/>
                <a:cs typeface="Roboto Light"/>
              </a:rPr>
              <a:t>Neural activation is associated with increases in:</a:t>
            </a:r>
          </a:p>
          <a:p>
            <a:pPr marL="800100" lvl="1" indent="-342900">
              <a:buFont typeface="Arial"/>
              <a:buChar char="•"/>
            </a:pPr>
            <a:r>
              <a:rPr lang="en-US" sz="2400" dirty="0">
                <a:solidFill>
                  <a:schemeClr val="tx1">
                    <a:lumMod val="75000"/>
                    <a:lumOff val="25000"/>
                  </a:schemeClr>
                </a:solidFill>
                <a:latin typeface="Roboto Light"/>
                <a:ea typeface="Roboto Medium" charset="0"/>
                <a:cs typeface="Roboto Light"/>
              </a:rPr>
              <a:t>Oxygen metabolism</a:t>
            </a:r>
          </a:p>
          <a:p>
            <a:pPr marL="800100" lvl="1" indent="-342900">
              <a:buFont typeface="Arial"/>
              <a:buChar char="•"/>
            </a:pPr>
            <a:r>
              <a:rPr lang="en-US" sz="2400" dirty="0">
                <a:solidFill>
                  <a:schemeClr val="tx1">
                    <a:lumMod val="75000"/>
                    <a:lumOff val="25000"/>
                  </a:schemeClr>
                </a:solidFill>
                <a:latin typeface="Roboto Light"/>
                <a:ea typeface="Roboto Medium" charset="0"/>
                <a:cs typeface="Roboto Light"/>
              </a:rPr>
              <a:t>Glucose metabolism</a:t>
            </a:r>
          </a:p>
          <a:p>
            <a:pPr marL="800100" lvl="1" indent="-342900">
              <a:buFont typeface="Arial"/>
              <a:buChar char="•"/>
            </a:pPr>
            <a:endParaRPr lang="en-US" sz="2400" dirty="0">
              <a:solidFill>
                <a:schemeClr val="tx1">
                  <a:lumMod val="75000"/>
                  <a:lumOff val="25000"/>
                </a:schemeClr>
              </a:solidFill>
              <a:latin typeface="Roboto Light"/>
              <a:ea typeface="Roboto Thin" charset="0"/>
              <a:cs typeface="Roboto Light"/>
            </a:endParaRPr>
          </a:p>
        </p:txBody>
      </p:sp>
      <p:pic>
        <p:nvPicPr>
          <p:cNvPr id="17" name="Picture Placeholder 16"/>
          <p:cNvPicPr>
            <a:picLocks noGrp="1" noChangeAspect="1"/>
          </p:cNvPicPr>
          <p:nvPr>
            <p:ph type="pic" sz="quarter" idx="11"/>
          </p:nvPr>
        </p:nvPicPr>
        <p:blipFill>
          <a:blip r:embed="rId2"/>
          <a:srcRect l="-29570" r="-29570"/>
          <a:stretch>
            <a:fillRect/>
          </a:stretch>
        </p:blipFill>
        <p:spPr/>
      </p:pic>
      <p:pic>
        <p:nvPicPr>
          <p:cNvPr id="20" name="Picture Placeholder 19"/>
          <p:cNvPicPr>
            <a:picLocks noGrp="1" noChangeAspect="1"/>
          </p:cNvPicPr>
          <p:nvPr>
            <p:ph type="pic" sz="quarter" idx="13"/>
          </p:nvPr>
        </p:nvPicPr>
        <p:blipFill>
          <a:blip r:embed="rId3"/>
          <a:srcRect l="-41928" r="-41928"/>
          <a:stretch>
            <a:fillRect/>
          </a:stretch>
        </p:blipFill>
        <p:spPr/>
      </p:pic>
      <p:sp>
        <p:nvSpPr>
          <p:cNvPr id="21" name="TextBox 20"/>
          <p:cNvSpPr txBox="1"/>
          <p:nvPr/>
        </p:nvSpPr>
        <p:spPr>
          <a:xfrm>
            <a:off x="2416287" y="6334780"/>
            <a:ext cx="3679713" cy="523220"/>
          </a:xfrm>
          <a:prstGeom prst="rect">
            <a:avLst/>
          </a:prstGeom>
          <a:noFill/>
        </p:spPr>
        <p:txBody>
          <a:bodyPr wrap="none" rtlCol="0">
            <a:spAutoFit/>
          </a:bodyPr>
          <a:lstStyle/>
          <a:p>
            <a:pPr algn="r"/>
            <a:r>
              <a:rPr lang="en-US" sz="1400" dirty="0">
                <a:latin typeface="Roboto Light"/>
                <a:cs typeface="Roboto Light"/>
              </a:rPr>
              <a:t>Images from </a:t>
            </a:r>
            <a:r>
              <a:rPr lang="en-US" sz="1400" dirty="0">
                <a:latin typeface="Roboto Light"/>
                <a:cs typeface="Roboto Light"/>
                <a:hlinkClick r:id="rId4"/>
              </a:rPr>
              <a:t>MIT Open Courseware</a:t>
            </a:r>
            <a:r>
              <a:rPr lang="en-US" sz="1400" dirty="0">
                <a:latin typeface="Roboto Light"/>
                <a:cs typeface="Roboto Light"/>
              </a:rPr>
              <a:t>. </a:t>
            </a:r>
          </a:p>
          <a:p>
            <a:pPr algn="r"/>
            <a:r>
              <a:rPr lang="en-US" sz="1400" dirty="0">
                <a:latin typeface="Roboto Light"/>
                <a:cs typeface="Roboto Light"/>
              </a:rPr>
              <a:t>after </a:t>
            </a:r>
            <a:r>
              <a:rPr lang="en-US" sz="1400" dirty="0" err="1">
                <a:latin typeface="Roboto Light"/>
                <a:cs typeface="Roboto Light"/>
              </a:rPr>
              <a:t>Huttel</a:t>
            </a:r>
            <a:r>
              <a:rPr lang="en-US" sz="1400" dirty="0">
                <a:latin typeface="Roboto Light"/>
                <a:cs typeface="Roboto Light"/>
              </a:rPr>
              <a:t> et al., Introduction to fMRI, 2002.</a:t>
            </a:r>
          </a:p>
        </p:txBody>
      </p:sp>
    </p:spTree>
    <p:extLst>
      <p:ext uri="{BB962C8B-B14F-4D97-AF65-F5344CB8AC3E}">
        <p14:creationId xmlns:p14="http://schemas.microsoft.com/office/powerpoint/2010/main" val="3323295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37968" y="969754"/>
            <a:ext cx="3618221" cy="1569660"/>
          </a:xfrm>
          <a:prstGeom prst="rect">
            <a:avLst/>
          </a:prstGeom>
          <a:noFill/>
        </p:spPr>
        <p:txBody>
          <a:bodyPr wrap="none" rtlCol="0">
            <a:spAutoFit/>
          </a:bodyPr>
          <a:lstStyle/>
          <a:p>
            <a:r>
              <a:rPr lang="en-US" sz="4800" dirty="0">
                <a:solidFill>
                  <a:srgbClr val="FF9F1B"/>
                </a:solidFill>
                <a:latin typeface="Nexa Bold" charset="0"/>
                <a:ea typeface="Nexa Bold" charset="0"/>
                <a:cs typeface="Nexa Bold" charset="0"/>
              </a:rPr>
              <a:t>VASCULAR</a:t>
            </a:r>
            <a:endParaRPr lang="en-US" sz="4800" dirty="0">
              <a:solidFill>
                <a:schemeClr val="tx1">
                  <a:lumMod val="75000"/>
                  <a:lumOff val="25000"/>
                </a:schemeClr>
              </a:solidFill>
              <a:latin typeface="Nexa Bold" charset="0"/>
              <a:ea typeface="Nexa Bold" charset="0"/>
              <a:cs typeface="Nexa Bold" charset="0"/>
            </a:endParaRPr>
          </a:p>
          <a:p>
            <a:r>
              <a:rPr lang="en-US" sz="4800" dirty="0">
                <a:solidFill>
                  <a:schemeClr val="tx1">
                    <a:lumMod val="75000"/>
                    <a:lumOff val="25000"/>
                  </a:schemeClr>
                </a:solidFill>
                <a:latin typeface="Nexa Bold" charset="0"/>
                <a:ea typeface="Nexa Bold" charset="0"/>
                <a:cs typeface="Nexa Bold" charset="0"/>
              </a:rPr>
              <a:t>CHANGES</a:t>
            </a:r>
          </a:p>
        </p:txBody>
      </p:sp>
      <p:sp>
        <p:nvSpPr>
          <p:cNvPr id="4" name="Rectangle 3"/>
          <p:cNvSpPr/>
          <p:nvPr/>
        </p:nvSpPr>
        <p:spPr>
          <a:xfrm>
            <a:off x="1021035" y="4491466"/>
            <a:ext cx="5058032" cy="1200328"/>
          </a:xfrm>
          <a:prstGeom prst="rect">
            <a:avLst/>
          </a:prstGeom>
        </p:spPr>
        <p:txBody>
          <a:bodyPr wrap="square">
            <a:spAutoFit/>
          </a:bodyPr>
          <a:lstStyle/>
          <a:p>
            <a:pPr marL="342900" indent="-342900">
              <a:buFont typeface="Arial"/>
              <a:buChar char="•"/>
            </a:pPr>
            <a:r>
              <a:rPr lang="en-US" sz="2400" dirty="0">
                <a:solidFill>
                  <a:schemeClr val="tx1">
                    <a:lumMod val="75000"/>
                    <a:lumOff val="25000"/>
                  </a:schemeClr>
                </a:solidFill>
                <a:latin typeface="Roboto Light"/>
                <a:ea typeface="Roboto Medium" charset="0"/>
                <a:cs typeface="Roboto Light"/>
              </a:rPr>
              <a:t>CBF increases during activation</a:t>
            </a:r>
          </a:p>
          <a:p>
            <a:pPr marL="800100" lvl="1" indent="-342900">
              <a:buFont typeface="Arial"/>
              <a:buChar char="•"/>
            </a:pPr>
            <a:r>
              <a:rPr lang="en-US" sz="2400" dirty="0" err="1">
                <a:solidFill>
                  <a:schemeClr val="tx1">
                    <a:lumMod val="75000"/>
                    <a:lumOff val="25000"/>
                  </a:schemeClr>
                </a:solidFill>
                <a:latin typeface="Roboto Light"/>
                <a:ea typeface="Roboto Thin" charset="0"/>
                <a:cs typeface="Roboto Light"/>
              </a:rPr>
              <a:t>Δ</a:t>
            </a:r>
            <a:r>
              <a:rPr lang="en-US" sz="2400" dirty="0">
                <a:solidFill>
                  <a:schemeClr val="tx1">
                    <a:lumMod val="75000"/>
                    <a:lumOff val="25000"/>
                  </a:schemeClr>
                </a:solidFill>
                <a:latin typeface="Roboto Light"/>
                <a:ea typeface="Roboto Thin" charset="0"/>
                <a:cs typeface="Roboto Light"/>
              </a:rPr>
              <a:t> vessel radius</a:t>
            </a:r>
          </a:p>
          <a:p>
            <a:pPr marL="800100" lvl="1" indent="-342900">
              <a:buFont typeface="Arial"/>
              <a:buChar char="•"/>
            </a:pPr>
            <a:r>
              <a:rPr lang="en-US" sz="2400" dirty="0" err="1">
                <a:solidFill>
                  <a:schemeClr val="tx1">
                    <a:lumMod val="75000"/>
                    <a:lumOff val="25000"/>
                  </a:schemeClr>
                </a:solidFill>
                <a:latin typeface="Roboto Light"/>
                <a:ea typeface="Roboto Thin" charset="0"/>
                <a:cs typeface="Roboto Light"/>
              </a:rPr>
              <a:t>Δ</a:t>
            </a:r>
            <a:r>
              <a:rPr lang="en-US" sz="2400" dirty="0">
                <a:solidFill>
                  <a:schemeClr val="tx1">
                    <a:lumMod val="75000"/>
                    <a:lumOff val="25000"/>
                  </a:schemeClr>
                </a:solidFill>
                <a:latin typeface="Roboto Light"/>
                <a:ea typeface="Roboto Thin" charset="0"/>
                <a:cs typeface="Roboto Light"/>
              </a:rPr>
              <a:t> velocity of flow</a:t>
            </a:r>
          </a:p>
        </p:txBody>
      </p:sp>
      <p:pic>
        <p:nvPicPr>
          <p:cNvPr id="9" name="Picture Placeholder 8"/>
          <p:cNvPicPr>
            <a:picLocks noGrp="1" noChangeAspect="1"/>
          </p:cNvPicPr>
          <p:nvPr>
            <p:ph type="pic" sz="quarter" idx="10"/>
          </p:nvPr>
        </p:nvPicPr>
        <p:blipFill>
          <a:blip r:embed="rId2"/>
          <a:srcRect t="-45224" b="-45224"/>
          <a:stretch>
            <a:fillRect/>
          </a:stretch>
        </p:blipFill>
        <p:spPr/>
      </p:pic>
      <p:sp>
        <p:nvSpPr>
          <p:cNvPr id="10" name="TextBox 9"/>
          <p:cNvSpPr txBox="1"/>
          <p:nvPr/>
        </p:nvSpPr>
        <p:spPr>
          <a:xfrm>
            <a:off x="-371334497" y="6013632"/>
            <a:ext cx="383036640" cy="646331"/>
          </a:xfrm>
          <a:prstGeom prst="rect">
            <a:avLst/>
          </a:prstGeom>
          <a:noFill/>
        </p:spPr>
        <p:txBody>
          <a:bodyPr wrap="none" rtlCol="0">
            <a:spAutoFit/>
          </a:bodyPr>
          <a:lstStyle/>
          <a:p>
            <a:pPr algn="r"/>
            <a:r>
              <a:rPr lang="en-US" sz="1200" dirty="0">
                <a:latin typeface="Roboto Light"/>
                <a:cs typeface="Roboto Light"/>
              </a:rPr>
              <a:t>Image from</a:t>
            </a:r>
          </a:p>
          <a:p>
            <a:pPr algn="r"/>
            <a:r>
              <a:rPr lang="en-US" sz="1200" dirty="0" err="1">
                <a:latin typeface="Roboto Light"/>
                <a:cs typeface="Roboto Light"/>
              </a:rPr>
              <a:t>Huttel</a:t>
            </a:r>
            <a:r>
              <a:rPr lang="en-US" sz="1200" dirty="0">
                <a:latin typeface="Roboto Light"/>
                <a:cs typeface="Roboto Light"/>
              </a:rPr>
              <a:t> et al. (2014). Introduction to fMRI, p. 183</a:t>
            </a:r>
          </a:p>
          <a:p>
            <a:pPr algn="r"/>
            <a:r>
              <a:rPr lang="en-US" sz="1200" dirty="0">
                <a:latin typeface="Roboto Light"/>
                <a:cs typeface="Roboto Light"/>
              </a:rPr>
              <a:t>(After </a:t>
            </a:r>
            <a:r>
              <a:rPr lang="en-US" sz="1200" dirty="0" err="1">
                <a:latin typeface="Roboto Light"/>
                <a:cs typeface="Roboto Light"/>
              </a:rPr>
              <a:t>Ngai</a:t>
            </a:r>
            <a:r>
              <a:rPr lang="en-US" sz="1200" dirty="0">
                <a:latin typeface="Roboto Light"/>
                <a:cs typeface="Roboto Light"/>
              </a:rPr>
              <a:t> et al., 1998)</a:t>
            </a:r>
          </a:p>
        </p:txBody>
      </p:sp>
      <p:pic>
        <p:nvPicPr>
          <p:cNvPr id="11" name="Picture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035" y="2979607"/>
            <a:ext cx="4566450" cy="1223998"/>
          </a:xfrm>
          <a:prstGeom prst="rect">
            <a:avLst/>
          </a:prstGeom>
        </p:spPr>
      </p:pic>
    </p:spTree>
    <p:extLst>
      <p:ext uri="{BB962C8B-B14F-4D97-AF65-F5344CB8AC3E}">
        <p14:creationId xmlns:p14="http://schemas.microsoft.com/office/powerpoint/2010/main" val="2594578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37968" y="969754"/>
            <a:ext cx="3618221" cy="1569660"/>
          </a:xfrm>
          <a:prstGeom prst="rect">
            <a:avLst/>
          </a:prstGeom>
          <a:noFill/>
        </p:spPr>
        <p:txBody>
          <a:bodyPr wrap="none" rtlCol="0">
            <a:spAutoFit/>
          </a:bodyPr>
          <a:lstStyle/>
          <a:p>
            <a:r>
              <a:rPr lang="en-US" sz="4800" dirty="0">
                <a:solidFill>
                  <a:srgbClr val="FF9F1B"/>
                </a:solidFill>
                <a:latin typeface="Nexa Bold" charset="0"/>
                <a:ea typeface="Nexa Bold" charset="0"/>
                <a:cs typeface="Nexa Bold" charset="0"/>
              </a:rPr>
              <a:t>VASCULAR</a:t>
            </a:r>
            <a:endParaRPr lang="en-US" sz="4800" dirty="0">
              <a:solidFill>
                <a:schemeClr val="tx1">
                  <a:lumMod val="75000"/>
                  <a:lumOff val="25000"/>
                </a:schemeClr>
              </a:solidFill>
              <a:latin typeface="Nexa Bold" charset="0"/>
              <a:ea typeface="Nexa Bold" charset="0"/>
              <a:cs typeface="Nexa Bold" charset="0"/>
            </a:endParaRPr>
          </a:p>
          <a:p>
            <a:r>
              <a:rPr lang="en-US" sz="4800" dirty="0">
                <a:solidFill>
                  <a:schemeClr val="tx1">
                    <a:lumMod val="75000"/>
                    <a:lumOff val="25000"/>
                  </a:schemeClr>
                </a:solidFill>
                <a:latin typeface="Nexa Bold" charset="0"/>
                <a:ea typeface="Nexa Bold" charset="0"/>
                <a:cs typeface="Nexa Bold" charset="0"/>
              </a:rPr>
              <a:t>CHANGES</a:t>
            </a:r>
          </a:p>
        </p:txBody>
      </p:sp>
      <p:sp>
        <p:nvSpPr>
          <p:cNvPr id="4" name="Rectangle 3"/>
          <p:cNvSpPr/>
          <p:nvPr/>
        </p:nvSpPr>
        <p:spPr>
          <a:xfrm>
            <a:off x="1021035" y="4491466"/>
            <a:ext cx="5058032" cy="1200328"/>
          </a:xfrm>
          <a:prstGeom prst="rect">
            <a:avLst/>
          </a:prstGeom>
        </p:spPr>
        <p:txBody>
          <a:bodyPr wrap="square">
            <a:spAutoFit/>
          </a:bodyPr>
          <a:lstStyle/>
          <a:p>
            <a:pPr marL="342900" indent="-342900">
              <a:buFont typeface="Arial"/>
              <a:buChar char="•"/>
            </a:pPr>
            <a:r>
              <a:rPr lang="en-US" sz="2400" dirty="0">
                <a:solidFill>
                  <a:schemeClr val="tx1">
                    <a:lumMod val="75000"/>
                    <a:lumOff val="25000"/>
                  </a:schemeClr>
                </a:solidFill>
                <a:latin typeface="Roboto Light"/>
                <a:ea typeface="Roboto Medium" charset="0"/>
                <a:cs typeface="Roboto Light"/>
              </a:rPr>
              <a:t>Very small changes in vessel diameter can produce large changes in resistance and flow</a:t>
            </a:r>
            <a:endParaRPr lang="en-US" sz="2400" dirty="0">
              <a:solidFill>
                <a:schemeClr val="tx1">
                  <a:lumMod val="75000"/>
                  <a:lumOff val="25000"/>
                </a:schemeClr>
              </a:solidFill>
              <a:latin typeface="Roboto Light"/>
              <a:ea typeface="Roboto Thin" charset="0"/>
              <a:cs typeface="Roboto Light"/>
            </a:endParaRPr>
          </a:p>
        </p:txBody>
      </p:sp>
      <p:pic>
        <p:nvPicPr>
          <p:cNvPr id="9" name="Picture Placeholder 8"/>
          <p:cNvPicPr>
            <a:picLocks noGrp="1" noChangeAspect="1"/>
          </p:cNvPicPr>
          <p:nvPr>
            <p:ph type="pic" sz="quarter" idx="10"/>
          </p:nvPr>
        </p:nvPicPr>
        <p:blipFill>
          <a:blip r:embed="rId2"/>
          <a:srcRect t="-45224" b="-45224"/>
          <a:stretch>
            <a:fillRect/>
          </a:stretch>
        </p:blipFill>
        <p:spPr/>
      </p:pic>
      <p:sp>
        <p:nvSpPr>
          <p:cNvPr id="10" name="TextBox 9"/>
          <p:cNvSpPr txBox="1"/>
          <p:nvPr/>
        </p:nvSpPr>
        <p:spPr>
          <a:xfrm>
            <a:off x="-371334497" y="6013632"/>
            <a:ext cx="383036640" cy="646331"/>
          </a:xfrm>
          <a:prstGeom prst="rect">
            <a:avLst/>
          </a:prstGeom>
          <a:noFill/>
        </p:spPr>
        <p:txBody>
          <a:bodyPr wrap="none" rtlCol="0">
            <a:spAutoFit/>
          </a:bodyPr>
          <a:lstStyle/>
          <a:p>
            <a:pPr algn="r"/>
            <a:r>
              <a:rPr lang="en-US" sz="1200" dirty="0">
                <a:latin typeface="Roboto Light"/>
                <a:cs typeface="Roboto Light"/>
              </a:rPr>
              <a:t>Image from</a:t>
            </a:r>
          </a:p>
          <a:p>
            <a:pPr algn="r"/>
            <a:r>
              <a:rPr lang="en-US" sz="1200" dirty="0" err="1">
                <a:latin typeface="Roboto Light"/>
                <a:cs typeface="Roboto Light"/>
              </a:rPr>
              <a:t>Huttel</a:t>
            </a:r>
            <a:r>
              <a:rPr lang="en-US" sz="1200" dirty="0">
                <a:latin typeface="Roboto Light"/>
                <a:cs typeface="Roboto Light"/>
              </a:rPr>
              <a:t> et al. (2014). Introduction to fMRI, p. 183</a:t>
            </a:r>
          </a:p>
          <a:p>
            <a:pPr algn="r"/>
            <a:r>
              <a:rPr lang="en-US" sz="1200" dirty="0">
                <a:latin typeface="Roboto Light"/>
                <a:cs typeface="Roboto Light"/>
              </a:rPr>
              <a:t>(After </a:t>
            </a:r>
            <a:r>
              <a:rPr lang="en-US" sz="1200" dirty="0" err="1">
                <a:latin typeface="Roboto Light"/>
                <a:cs typeface="Roboto Light"/>
              </a:rPr>
              <a:t>Ngai</a:t>
            </a:r>
            <a:r>
              <a:rPr lang="en-US" sz="1200" dirty="0">
                <a:latin typeface="Roboto Light"/>
                <a:cs typeface="Roboto Light"/>
              </a:rPr>
              <a:t> et al., 1998)</a:t>
            </a:r>
          </a:p>
        </p:txBody>
      </p:sp>
      <p:pic>
        <p:nvPicPr>
          <p:cNvPr id="11" name="Picture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035" y="2979607"/>
            <a:ext cx="4566450" cy="1223998"/>
          </a:xfrm>
          <a:prstGeom prst="rect">
            <a:avLst/>
          </a:prstGeom>
        </p:spPr>
      </p:pic>
    </p:spTree>
    <p:extLst>
      <p:ext uri="{BB962C8B-B14F-4D97-AF65-F5344CB8AC3E}">
        <p14:creationId xmlns:p14="http://schemas.microsoft.com/office/powerpoint/2010/main" val="1353085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94933" y="2275316"/>
            <a:ext cx="8585200" cy="2554545"/>
          </a:xfrm>
          <a:prstGeom prst="rect">
            <a:avLst/>
          </a:prstGeom>
        </p:spPr>
        <p:txBody>
          <a:bodyPr wrap="square">
            <a:spAutoFit/>
          </a:bodyPr>
          <a:lstStyle/>
          <a:p>
            <a:pPr algn="ctr"/>
            <a:r>
              <a:rPr lang="en-US" sz="3200" spc="900" dirty="0">
                <a:latin typeface="Roboto Light"/>
                <a:cs typeface="Roboto Light"/>
              </a:rPr>
              <a:t>CHANGES IN </a:t>
            </a:r>
            <a:r>
              <a:rPr lang="en-US" sz="3200" spc="900" dirty="0">
                <a:solidFill>
                  <a:srgbClr val="FF9F1B"/>
                </a:solidFill>
                <a:latin typeface="Roboto Light"/>
                <a:cs typeface="Roboto Light"/>
              </a:rPr>
              <a:t>BLOOD FLOW</a:t>
            </a:r>
            <a:r>
              <a:rPr lang="en-US" sz="3200" spc="900" dirty="0">
                <a:solidFill>
                  <a:srgbClr val="000000"/>
                </a:solidFill>
                <a:latin typeface="Roboto Light"/>
                <a:cs typeface="Roboto Light"/>
              </a:rPr>
              <a:t>, </a:t>
            </a:r>
            <a:r>
              <a:rPr lang="en-US" sz="3200" spc="900" dirty="0">
                <a:solidFill>
                  <a:srgbClr val="FF9F1B"/>
                </a:solidFill>
                <a:latin typeface="Roboto Light"/>
                <a:cs typeface="Roboto Light"/>
              </a:rPr>
              <a:t>OXYGEN DELIVERY </a:t>
            </a:r>
            <a:r>
              <a:rPr lang="en-US" sz="3200" spc="900" dirty="0">
                <a:solidFill>
                  <a:srgbClr val="000000"/>
                </a:solidFill>
                <a:latin typeface="Roboto Light"/>
                <a:cs typeface="Roboto Light"/>
              </a:rPr>
              <a:t>AND</a:t>
            </a:r>
            <a:r>
              <a:rPr lang="en-US" sz="3200" spc="900" dirty="0">
                <a:solidFill>
                  <a:srgbClr val="FF9F1B"/>
                </a:solidFill>
                <a:latin typeface="Roboto Light"/>
                <a:cs typeface="Roboto Light"/>
              </a:rPr>
              <a:t> OXYGEN CONSUMPTION </a:t>
            </a:r>
            <a:r>
              <a:rPr lang="en-US" sz="3200" spc="900" dirty="0">
                <a:solidFill>
                  <a:srgbClr val="000000"/>
                </a:solidFill>
                <a:latin typeface="Roboto Light"/>
                <a:cs typeface="Roboto Light"/>
              </a:rPr>
              <a:t>SERVE AS MARKERS FOR NEURAL ACTIVITY</a:t>
            </a:r>
          </a:p>
        </p:txBody>
      </p:sp>
    </p:spTree>
    <p:extLst>
      <p:ext uri="{BB962C8B-B14F-4D97-AF65-F5344CB8AC3E}">
        <p14:creationId xmlns:p14="http://schemas.microsoft.com/office/powerpoint/2010/main" val="2715948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94933" y="2509041"/>
            <a:ext cx="8585200" cy="2062103"/>
          </a:xfrm>
          <a:prstGeom prst="rect">
            <a:avLst/>
          </a:prstGeom>
        </p:spPr>
        <p:txBody>
          <a:bodyPr wrap="square">
            <a:spAutoFit/>
          </a:bodyPr>
          <a:lstStyle/>
          <a:p>
            <a:r>
              <a:rPr lang="en-US" sz="3200" dirty="0">
                <a:latin typeface="Roboto Medium"/>
                <a:cs typeface="Roboto Medium"/>
              </a:rPr>
              <a:t>“Blood very likely may rush to each region of the cortex according as it is most active.”</a:t>
            </a:r>
          </a:p>
          <a:p>
            <a:endParaRPr lang="en-US" sz="3200" dirty="0">
              <a:latin typeface="Roboto Light"/>
              <a:cs typeface="Roboto Light"/>
            </a:endParaRPr>
          </a:p>
          <a:p>
            <a:pPr marL="457200" indent="-457200" algn="r">
              <a:buFontTx/>
              <a:buChar char="-"/>
            </a:pPr>
            <a:r>
              <a:rPr lang="en-US" sz="3200" dirty="0">
                <a:latin typeface="Roboto Light"/>
                <a:cs typeface="Roboto Light"/>
              </a:rPr>
              <a:t>William James (1890)</a:t>
            </a:r>
          </a:p>
        </p:txBody>
      </p:sp>
    </p:spTree>
    <p:extLst>
      <p:ext uri="{BB962C8B-B14F-4D97-AF65-F5344CB8AC3E}">
        <p14:creationId xmlns:p14="http://schemas.microsoft.com/office/powerpoint/2010/main" val="3687569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a:srcRect t="-7189" b="-7189"/>
          <a:stretch>
            <a:fillRect/>
          </a:stretch>
        </p:blipFill>
        <p:spPr/>
      </p:pic>
      <p:sp>
        <p:nvSpPr>
          <p:cNvPr id="7" name="TextBox 6"/>
          <p:cNvSpPr txBox="1"/>
          <p:nvPr/>
        </p:nvSpPr>
        <p:spPr>
          <a:xfrm>
            <a:off x="7718374" y="6542069"/>
            <a:ext cx="4473626" cy="276999"/>
          </a:xfrm>
          <a:prstGeom prst="rect">
            <a:avLst/>
          </a:prstGeom>
          <a:noFill/>
        </p:spPr>
        <p:txBody>
          <a:bodyPr wrap="none" rtlCol="0">
            <a:spAutoFit/>
          </a:bodyPr>
          <a:lstStyle/>
          <a:p>
            <a:r>
              <a:rPr lang="en-US" sz="1200" dirty="0">
                <a:latin typeface="Roboto Light"/>
                <a:cs typeface="Roboto Light"/>
              </a:rPr>
              <a:t>Harris et al.  (2011). Developmental Cognitive Neuroscience, 1, 3</a:t>
            </a:r>
          </a:p>
        </p:txBody>
      </p:sp>
      <p:sp>
        <p:nvSpPr>
          <p:cNvPr id="8" name="TextBox 7"/>
          <p:cNvSpPr txBox="1"/>
          <p:nvPr/>
        </p:nvSpPr>
        <p:spPr>
          <a:xfrm>
            <a:off x="295811" y="969754"/>
            <a:ext cx="4262705" cy="1569660"/>
          </a:xfrm>
          <a:prstGeom prst="rect">
            <a:avLst/>
          </a:prstGeom>
          <a:noFill/>
        </p:spPr>
        <p:txBody>
          <a:bodyPr wrap="none" rtlCol="0">
            <a:spAutoFit/>
          </a:bodyPr>
          <a:lstStyle/>
          <a:p>
            <a:r>
              <a:rPr lang="en-US" sz="4800" dirty="0">
                <a:solidFill>
                  <a:srgbClr val="FF9F1B"/>
                </a:solidFill>
                <a:latin typeface="Nexa Bold" charset="0"/>
                <a:ea typeface="Nexa Bold" charset="0"/>
                <a:cs typeface="Nexa Bold" charset="0"/>
              </a:rPr>
              <a:t>FUNCTIONAL</a:t>
            </a:r>
            <a:endParaRPr lang="en-US" sz="4800" dirty="0">
              <a:solidFill>
                <a:schemeClr val="tx1">
                  <a:lumMod val="75000"/>
                  <a:lumOff val="25000"/>
                </a:schemeClr>
              </a:solidFill>
              <a:latin typeface="Nexa Bold" charset="0"/>
              <a:ea typeface="Nexa Bold" charset="0"/>
              <a:cs typeface="Nexa Bold" charset="0"/>
            </a:endParaRPr>
          </a:p>
          <a:p>
            <a:r>
              <a:rPr lang="en-US" sz="4800" dirty="0">
                <a:solidFill>
                  <a:schemeClr val="tx1">
                    <a:lumMod val="75000"/>
                    <a:lumOff val="25000"/>
                  </a:schemeClr>
                </a:solidFill>
                <a:latin typeface="Nexa Bold" charset="0"/>
                <a:ea typeface="Nexa Bold" charset="0"/>
                <a:cs typeface="Nexa Bold" charset="0"/>
              </a:rPr>
              <a:t>HYPEREMIA</a:t>
            </a:r>
          </a:p>
        </p:txBody>
      </p:sp>
    </p:spTree>
    <p:extLst>
      <p:ext uri="{BB962C8B-B14F-4D97-AF65-F5344CB8AC3E}">
        <p14:creationId xmlns:p14="http://schemas.microsoft.com/office/powerpoint/2010/main" val="68561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1-s2.0-S091160440000021X-gr1.jpg"/>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1720" t="4510" r="-11720" b="41365"/>
          <a:stretch/>
        </p:blipFill>
        <p:spPr>
          <a:xfrm>
            <a:off x="4439798" y="1709410"/>
            <a:ext cx="7752202" cy="3711867"/>
          </a:xfrm>
        </p:spPr>
      </p:pic>
      <p:sp>
        <p:nvSpPr>
          <p:cNvPr id="10" name="Rectangle 9"/>
          <p:cNvSpPr/>
          <p:nvPr/>
        </p:nvSpPr>
        <p:spPr>
          <a:xfrm>
            <a:off x="8144933" y="6347990"/>
            <a:ext cx="3276276" cy="461665"/>
          </a:xfrm>
          <a:prstGeom prst="rect">
            <a:avLst/>
          </a:prstGeom>
        </p:spPr>
        <p:txBody>
          <a:bodyPr wrap="square">
            <a:spAutoFit/>
          </a:bodyPr>
          <a:lstStyle/>
          <a:p>
            <a:pPr algn="r"/>
            <a:r>
              <a:rPr lang="en-US" sz="1200" dirty="0">
                <a:latin typeface="Roboto Light"/>
                <a:cs typeface="Roboto Light"/>
              </a:rPr>
              <a:t>Image from: </a:t>
            </a:r>
            <a:r>
              <a:rPr lang="en-US" sz="1200" dirty="0" err="1">
                <a:latin typeface="Roboto Light"/>
                <a:cs typeface="Roboto Light"/>
              </a:rPr>
              <a:t>Dogil</a:t>
            </a:r>
            <a:r>
              <a:rPr lang="en-US" sz="1200" dirty="0">
                <a:latin typeface="Roboto Light"/>
                <a:cs typeface="Roboto Light"/>
              </a:rPr>
              <a:t> et al. (2002). </a:t>
            </a:r>
            <a:r>
              <a:rPr lang="en-US" sz="1200" i="1" dirty="0">
                <a:latin typeface="Roboto Light"/>
                <a:cs typeface="Roboto Light"/>
              </a:rPr>
              <a:t>Journal of </a:t>
            </a:r>
            <a:r>
              <a:rPr lang="en-US" sz="1200" i="1" dirty="0" err="1">
                <a:latin typeface="Roboto Light"/>
                <a:cs typeface="Roboto Light"/>
              </a:rPr>
              <a:t>Neurolinguistics</a:t>
            </a:r>
            <a:r>
              <a:rPr lang="en-US" sz="1200" dirty="0">
                <a:latin typeface="Roboto Light"/>
                <a:cs typeface="Roboto Light"/>
              </a:rPr>
              <a:t>, 15(1), 59-90</a:t>
            </a:r>
          </a:p>
        </p:txBody>
      </p:sp>
      <p:sp>
        <p:nvSpPr>
          <p:cNvPr id="9" name="TextBox 8"/>
          <p:cNvSpPr txBox="1"/>
          <p:nvPr/>
        </p:nvSpPr>
        <p:spPr>
          <a:xfrm>
            <a:off x="1037968" y="969754"/>
            <a:ext cx="2558854" cy="1569660"/>
          </a:xfrm>
          <a:prstGeom prst="rect">
            <a:avLst/>
          </a:prstGeom>
          <a:noFill/>
        </p:spPr>
        <p:txBody>
          <a:bodyPr wrap="none" rtlCol="0">
            <a:spAutoFit/>
          </a:bodyPr>
          <a:lstStyle/>
          <a:p>
            <a:r>
              <a:rPr lang="en-US" sz="4800" dirty="0">
                <a:solidFill>
                  <a:srgbClr val="FF9F1B"/>
                </a:solidFill>
                <a:latin typeface="Nexa Bold" charset="0"/>
                <a:ea typeface="Nexa Bold" charset="0"/>
                <a:cs typeface="Nexa Bold" charset="0"/>
              </a:rPr>
              <a:t>BOLD</a:t>
            </a:r>
            <a:endParaRPr lang="en-US" sz="4800" dirty="0">
              <a:solidFill>
                <a:schemeClr val="tx1">
                  <a:lumMod val="75000"/>
                  <a:lumOff val="25000"/>
                </a:schemeClr>
              </a:solidFill>
              <a:latin typeface="Nexa Bold" charset="0"/>
              <a:ea typeface="Nexa Bold" charset="0"/>
              <a:cs typeface="Nexa Bold" charset="0"/>
            </a:endParaRPr>
          </a:p>
          <a:p>
            <a:r>
              <a:rPr lang="en-US" sz="4800" dirty="0">
                <a:solidFill>
                  <a:schemeClr val="tx1">
                    <a:lumMod val="75000"/>
                    <a:lumOff val="25000"/>
                  </a:schemeClr>
                </a:solidFill>
                <a:latin typeface="Nexa Bold" charset="0"/>
                <a:ea typeface="Nexa Bold" charset="0"/>
                <a:cs typeface="Nexa Bold" charset="0"/>
              </a:rPr>
              <a:t>EFFECT</a:t>
            </a:r>
          </a:p>
        </p:txBody>
      </p:sp>
      <p:sp>
        <p:nvSpPr>
          <p:cNvPr id="11" name="Rectangle 10"/>
          <p:cNvSpPr/>
          <p:nvPr/>
        </p:nvSpPr>
        <p:spPr>
          <a:xfrm>
            <a:off x="1037968" y="3106118"/>
            <a:ext cx="3814407" cy="2308324"/>
          </a:xfrm>
          <a:prstGeom prst="rect">
            <a:avLst/>
          </a:prstGeom>
        </p:spPr>
        <p:txBody>
          <a:bodyPr wrap="square">
            <a:spAutoFit/>
          </a:bodyPr>
          <a:lstStyle/>
          <a:p>
            <a:r>
              <a:rPr lang="en-US" sz="2400" dirty="0">
                <a:solidFill>
                  <a:schemeClr val="tx1">
                    <a:lumMod val="75000"/>
                    <a:lumOff val="25000"/>
                  </a:schemeClr>
                </a:solidFill>
                <a:latin typeface="Roboto Light"/>
                <a:ea typeface="Roboto Medium" charset="0"/>
                <a:cs typeface="Roboto Light"/>
              </a:rPr>
              <a:t>Under normal conditions, </a:t>
            </a:r>
            <a:r>
              <a:rPr lang="en-US" sz="2400" dirty="0">
                <a:solidFill>
                  <a:srgbClr val="FF0000"/>
                </a:solidFill>
                <a:latin typeface="Roboto Medium"/>
                <a:ea typeface="Roboto Medium" charset="0"/>
                <a:cs typeface="Roboto Medium"/>
              </a:rPr>
              <a:t>oxygenated hemoglobin</a:t>
            </a:r>
            <a:r>
              <a:rPr lang="en-US" sz="2400" dirty="0">
                <a:solidFill>
                  <a:schemeClr val="tx1">
                    <a:lumMod val="75000"/>
                    <a:lumOff val="25000"/>
                  </a:schemeClr>
                </a:solidFill>
                <a:latin typeface="Roboto Light"/>
                <a:ea typeface="Roboto Medium" charset="0"/>
                <a:cs typeface="Roboto Light"/>
              </a:rPr>
              <a:t> is converted to </a:t>
            </a:r>
            <a:r>
              <a:rPr lang="en-US" sz="2400" dirty="0">
                <a:solidFill>
                  <a:srgbClr val="0000FF"/>
                </a:solidFill>
                <a:latin typeface="Roboto Medium"/>
                <a:ea typeface="Medium"/>
                <a:cs typeface="Roboto Medium"/>
              </a:rPr>
              <a:t>deoxygenated hemoglobin</a:t>
            </a:r>
            <a:r>
              <a:rPr lang="en-US" sz="2400" dirty="0">
                <a:solidFill>
                  <a:schemeClr val="tx1">
                    <a:lumMod val="75000"/>
                    <a:lumOff val="25000"/>
                  </a:schemeClr>
                </a:solidFill>
                <a:latin typeface="Roboto Light"/>
                <a:ea typeface="Roboto Medium" charset="0"/>
                <a:cs typeface="Roboto Light"/>
              </a:rPr>
              <a:t> within the capillary bed at a constant rate</a:t>
            </a:r>
          </a:p>
        </p:txBody>
      </p:sp>
      <p:sp>
        <p:nvSpPr>
          <p:cNvPr id="3" name="Rectangle 2"/>
          <p:cNvSpPr/>
          <p:nvPr/>
        </p:nvSpPr>
        <p:spPr>
          <a:xfrm>
            <a:off x="5129189" y="2539414"/>
            <a:ext cx="625499" cy="3096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486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1-s2.0-S091160440000021X-gr1.jpg"/>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1720" t="53588" r="-11720" b="1"/>
          <a:stretch/>
        </p:blipFill>
        <p:spPr>
          <a:xfrm>
            <a:off x="4439798" y="1982008"/>
            <a:ext cx="7752202" cy="3182870"/>
          </a:xfrm>
        </p:spPr>
      </p:pic>
      <p:sp>
        <p:nvSpPr>
          <p:cNvPr id="10" name="Rectangle 9"/>
          <p:cNvSpPr/>
          <p:nvPr/>
        </p:nvSpPr>
        <p:spPr>
          <a:xfrm>
            <a:off x="8144933" y="6347990"/>
            <a:ext cx="3276276" cy="461665"/>
          </a:xfrm>
          <a:prstGeom prst="rect">
            <a:avLst/>
          </a:prstGeom>
        </p:spPr>
        <p:txBody>
          <a:bodyPr wrap="square">
            <a:spAutoFit/>
          </a:bodyPr>
          <a:lstStyle/>
          <a:p>
            <a:pPr algn="r"/>
            <a:r>
              <a:rPr lang="en-US" sz="1200" dirty="0">
                <a:latin typeface="Roboto Light"/>
                <a:cs typeface="Roboto Light"/>
              </a:rPr>
              <a:t>Image from: </a:t>
            </a:r>
            <a:r>
              <a:rPr lang="en-US" sz="1200" dirty="0" err="1">
                <a:latin typeface="Roboto Light"/>
                <a:cs typeface="Roboto Light"/>
              </a:rPr>
              <a:t>Dogil</a:t>
            </a:r>
            <a:r>
              <a:rPr lang="en-US" sz="1200" dirty="0">
                <a:latin typeface="Roboto Light"/>
                <a:cs typeface="Roboto Light"/>
              </a:rPr>
              <a:t> et al. (2002). </a:t>
            </a:r>
            <a:r>
              <a:rPr lang="en-US" sz="1200" i="1" dirty="0">
                <a:latin typeface="Roboto Light"/>
                <a:cs typeface="Roboto Light"/>
              </a:rPr>
              <a:t>Journal of </a:t>
            </a:r>
            <a:r>
              <a:rPr lang="en-US" sz="1200" i="1" dirty="0" err="1">
                <a:latin typeface="Roboto Light"/>
                <a:cs typeface="Roboto Light"/>
              </a:rPr>
              <a:t>Neurolinguistics</a:t>
            </a:r>
            <a:r>
              <a:rPr lang="en-US" sz="1200" dirty="0">
                <a:latin typeface="Roboto Light"/>
                <a:cs typeface="Roboto Light"/>
              </a:rPr>
              <a:t>, 15(1), 59-90</a:t>
            </a:r>
          </a:p>
        </p:txBody>
      </p:sp>
      <p:sp>
        <p:nvSpPr>
          <p:cNvPr id="9" name="TextBox 8"/>
          <p:cNvSpPr txBox="1"/>
          <p:nvPr/>
        </p:nvSpPr>
        <p:spPr>
          <a:xfrm>
            <a:off x="1037968" y="969754"/>
            <a:ext cx="2558854" cy="1569660"/>
          </a:xfrm>
          <a:prstGeom prst="rect">
            <a:avLst/>
          </a:prstGeom>
          <a:noFill/>
        </p:spPr>
        <p:txBody>
          <a:bodyPr wrap="none" rtlCol="0">
            <a:spAutoFit/>
          </a:bodyPr>
          <a:lstStyle/>
          <a:p>
            <a:r>
              <a:rPr lang="en-US" sz="4800" dirty="0">
                <a:solidFill>
                  <a:srgbClr val="FF9F1B"/>
                </a:solidFill>
                <a:latin typeface="Nexa Bold" charset="0"/>
                <a:ea typeface="Nexa Bold" charset="0"/>
                <a:cs typeface="Nexa Bold" charset="0"/>
              </a:rPr>
              <a:t>BOLD</a:t>
            </a:r>
            <a:endParaRPr lang="en-US" sz="4800" dirty="0">
              <a:solidFill>
                <a:schemeClr val="tx1">
                  <a:lumMod val="75000"/>
                  <a:lumOff val="25000"/>
                </a:schemeClr>
              </a:solidFill>
              <a:latin typeface="Nexa Bold" charset="0"/>
              <a:ea typeface="Nexa Bold" charset="0"/>
              <a:cs typeface="Nexa Bold" charset="0"/>
            </a:endParaRPr>
          </a:p>
          <a:p>
            <a:r>
              <a:rPr lang="en-US" sz="4800" dirty="0">
                <a:solidFill>
                  <a:schemeClr val="tx1">
                    <a:lumMod val="75000"/>
                    <a:lumOff val="25000"/>
                  </a:schemeClr>
                </a:solidFill>
                <a:latin typeface="Nexa Bold" charset="0"/>
                <a:ea typeface="Nexa Bold" charset="0"/>
                <a:cs typeface="Nexa Bold" charset="0"/>
              </a:rPr>
              <a:t>EFFECT</a:t>
            </a:r>
          </a:p>
        </p:txBody>
      </p:sp>
      <p:sp>
        <p:nvSpPr>
          <p:cNvPr id="11" name="Rectangle 10"/>
          <p:cNvSpPr/>
          <p:nvPr/>
        </p:nvSpPr>
        <p:spPr>
          <a:xfrm>
            <a:off x="1037968" y="2952478"/>
            <a:ext cx="3846974" cy="2308324"/>
          </a:xfrm>
          <a:prstGeom prst="rect">
            <a:avLst/>
          </a:prstGeom>
        </p:spPr>
        <p:txBody>
          <a:bodyPr wrap="square">
            <a:spAutoFit/>
          </a:bodyPr>
          <a:lstStyle/>
          <a:p>
            <a:r>
              <a:rPr lang="en-US" sz="2400" dirty="0">
                <a:solidFill>
                  <a:schemeClr val="tx1">
                    <a:lumMod val="75000"/>
                    <a:lumOff val="25000"/>
                  </a:schemeClr>
                </a:solidFill>
                <a:latin typeface="Roboto Light"/>
                <a:ea typeface="Roboto Medium" charset="0"/>
                <a:cs typeface="Roboto Light"/>
              </a:rPr>
              <a:t>When neurons become </a:t>
            </a:r>
            <a:r>
              <a:rPr lang="en-US" sz="2400" dirty="0">
                <a:solidFill>
                  <a:schemeClr val="tx1">
                    <a:lumMod val="75000"/>
                    <a:lumOff val="25000"/>
                  </a:schemeClr>
                </a:solidFill>
                <a:latin typeface="Roboto Medium"/>
                <a:ea typeface="Roboto Medium" charset="0"/>
                <a:cs typeface="Roboto Medium"/>
              </a:rPr>
              <a:t>active</a:t>
            </a:r>
            <a:r>
              <a:rPr lang="en-US" sz="2400" dirty="0">
                <a:solidFill>
                  <a:schemeClr val="tx1">
                    <a:lumMod val="75000"/>
                    <a:lumOff val="25000"/>
                  </a:schemeClr>
                </a:solidFill>
                <a:latin typeface="Roboto Light"/>
                <a:ea typeface="Roboto Medium" charset="0"/>
                <a:cs typeface="Roboto Light"/>
              </a:rPr>
              <a:t>, the vascular system supplies more </a:t>
            </a:r>
            <a:r>
              <a:rPr lang="en-US" sz="2400" dirty="0">
                <a:solidFill>
                  <a:srgbClr val="FF0000"/>
                </a:solidFill>
                <a:latin typeface="Roboto Medium"/>
                <a:ea typeface="Medium"/>
                <a:cs typeface="Roboto Medium"/>
              </a:rPr>
              <a:t>oxygenated hemoglobin</a:t>
            </a:r>
            <a:r>
              <a:rPr lang="en-US" sz="2400" dirty="0">
                <a:solidFill>
                  <a:schemeClr val="tx1">
                    <a:lumMod val="75000"/>
                    <a:lumOff val="25000"/>
                  </a:schemeClr>
                </a:solidFill>
                <a:latin typeface="Roboto Light"/>
                <a:ea typeface="Roboto Medium" charset="0"/>
                <a:cs typeface="Roboto Light"/>
              </a:rPr>
              <a:t> than is needed via an </a:t>
            </a:r>
            <a:r>
              <a:rPr lang="en-US" sz="2400" dirty="0" err="1">
                <a:solidFill>
                  <a:schemeClr val="tx1">
                    <a:lumMod val="75000"/>
                    <a:lumOff val="25000"/>
                  </a:schemeClr>
                </a:solidFill>
                <a:latin typeface="Roboto Light"/>
                <a:ea typeface="Roboto Medium" charset="0"/>
                <a:cs typeface="Roboto Light"/>
              </a:rPr>
              <a:t>overcompensatory</a:t>
            </a:r>
            <a:r>
              <a:rPr lang="en-US" sz="2400" dirty="0">
                <a:solidFill>
                  <a:schemeClr val="tx1">
                    <a:lumMod val="75000"/>
                    <a:lumOff val="25000"/>
                  </a:schemeClr>
                </a:solidFill>
                <a:latin typeface="Roboto Light"/>
                <a:ea typeface="Roboto Medium" charset="0"/>
                <a:cs typeface="Roboto Light"/>
              </a:rPr>
              <a:t> increase in blood flow.</a:t>
            </a:r>
          </a:p>
        </p:txBody>
      </p:sp>
    </p:spTree>
    <p:extLst>
      <p:ext uri="{BB962C8B-B14F-4D97-AF65-F5344CB8AC3E}">
        <p14:creationId xmlns:p14="http://schemas.microsoft.com/office/powerpoint/2010/main" val="36024323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1-s2.0-S091160440000021X-gr1.jpg"/>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1720" t="53588" r="-11720" b="1"/>
          <a:stretch/>
        </p:blipFill>
        <p:spPr>
          <a:xfrm>
            <a:off x="4439798" y="1982008"/>
            <a:ext cx="7752202" cy="3182870"/>
          </a:xfrm>
        </p:spPr>
      </p:pic>
      <p:sp>
        <p:nvSpPr>
          <p:cNvPr id="10" name="Rectangle 9"/>
          <p:cNvSpPr/>
          <p:nvPr/>
        </p:nvSpPr>
        <p:spPr>
          <a:xfrm>
            <a:off x="8144933" y="6347990"/>
            <a:ext cx="3276276" cy="461665"/>
          </a:xfrm>
          <a:prstGeom prst="rect">
            <a:avLst/>
          </a:prstGeom>
        </p:spPr>
        <p:txBody>
          <a:bodyPr wrap="square">
            <a:spAutoFit/>
          </a:bodyPr>
          <a:lstStyle/>
          <a:p>
            <a:pPr algn="r"/>
            <a:r>
              <a:rPr lang="en-US" sz="1200" dirty="0">
                <a:latin typeface="Roboto Light"/>
                <a:cs typeface="Roboto Light"/>
              </a:rPr>
              <a:t>Image from: </a:t>
            </a:r>
            <a:r>
              <a:rPr lang="en-US" sz="1200" dirty="0" err="1">
                <a:latin typeface="Roboto Light"/>
                <a:cs typeface="Roboto Light"/>
              </a:rPr>
              <a:t>Dogil</a:t>
            </a:r>
            <a:r>
              <a:rPr lang="en-US" sz="1200" dirty="0">
                <a:latin typeface="Roboto Light"/>
                <a:cs typeface="Roboto Light"/>
              </a:rPr>
              <a:t> et al. (2002). </a:t>
            </a:r>
            <a:r>
              <a:rPr lang="en-US" sz="1200" i="1" dirty="0">
                <a:latin typeface="Roboto Light"/>
                <a:cs typeface="Roboto Light"/>
              </a:rPr>
              <a:t>Journal of </a:t>
            </a:r>
            <a:r>
              <a:rPr lang="en-US" sz="1200" i="1" dirty="0" err="1">
                <a:latin typeface="Roboto Light"/>
                <a:cs typeface="Roboto Light"/>
              </a:rPr>
              <a:t>Neurolinguistics</a:t>
            </a:r>
            <a:r>
              <a:rPr lang="en-US" sz="1200" dirty="0">
                <a:latin typeface="Roboto Light"/>
                <a:cs typeface="Roboto Light"/>
              </a:rPr>
              <a:t>, 15(1), 59-90</a:t>
            </a:r>
          </a:p>
        </p:txBody>
      </p:sp>
      <p:sp>
        <p:nvSpPr>
          <p:cNvPr id="9" name="TextBox 8"/>
          <p:cNvSpPr txBox="1"/>
          <p:nvPr/>
        </p:nvSpPr>
        <p:spPr>
          <a:xfrm>
            <a:off x="1037968" y="969754"/>
            <a:ext cx="2558854" cy="1569660"/>
          </a:xfrm>
          <a:prstGeom prst="rect">
            <a:avLst/>
          </a:prstGeom>
          <a:noFill/>
        </p:spPr>
        <p:txBody>
          <a:bodyPr wrap="none" rtlCol="0">
            <a:spAutoFit/>
          </a:bodyPr>
          <a:lstStyle/>
          <a:p>
            <a:r>
              <a:rPr lang="en-US" sz="4800" dirty="0">
                <a:solidFill>
                  <a:srgbClr val="FF9F1B"/>
                </a:solidFill>
                <a:latin typeface="Nexa Bold" charset="0"/>
                <a:ea typeface="Nexa Bold" charset="0"/>
                <a:cs typeface="Nexa Bold" charset="0"/>
              </a:rPr>
              <a:t>BOLD</a:t>
            </a:r>
            <a:endParaRPr lang="en-US" sz="4800" dirty="0">
              <a:solidFill>
                <a:schemeClr val="tx1">
                  <a:lumMod val="75000"/>
                  <a:lumOff val="25000"/>
                </a:schemeClr>
              </a:solidFill>
              <a:latin typeface="Nexa Bold" charset="0"/>
              <a:ea typeface="Nexa Bold" charset="0"/>
              <a:cs typeface="Nexa Bold" charset="0"/>
            </a:endParaRPr>
          </a:p>
          <a:p>
            <a:r>
              <a:rPr lang="en-US" sz="4800" dirty="0">
                <a:solidFill>
                  <a:schemeClr val="tx1">
                    <a:lumMod val="75000"/>
                    <a:lumOff val="25000"/>
                  </a:schemeClr>
                </a:solidFill>
                <a:latin typeface="Nexa Bold" charset="0"/>
                <a:ea typeface="Nexa Bold" charset="0"/>
                <a:cs typeface="Nexa Bold" charset="0"/>
              </a:rPr>
              <a:t>EFFECT</a:t>
            </a:r>
          </a:p>
        </p:txBody>
      </p:sp>
      <p:sp>
        <p:nvSpPr>
          <p:cNvPr id="11" name="Rectangle 10"/>
          <p:cNvSpPr/>
          <p:nvPr/>
        </p:nvSpPr>
        <p:spPr>
          <a:xfrm>
            <a:off x="1037968" y="2952478"/>
            <a:ext cx="3846974" cy="2308324"/>
          </a:xfrm>
          <a:prstGeom prst="rect">
            <a:avLst/>
          </a:prstGeom>
        </p:spPr>
        <p:txBody>
          <a:bodyPr wrap="square">
            <a:spAutoFit/>
          </a:bodyPr>
          <a:lstStyle/>
          <a:p>
            <a:r>
              <a:rPr lang="en-US" sz="2400" dirty="0">
                <a:solidFill>
                  <a:schemeClr val="tx1">
                    <a:lumMod val="75000"/>
                    <a:lumOff val="25000"/>
                  </a:schemeClr>
                </a:solidFill>
                <a:latin typeface="Roboto Light"/>
                <a:ea typeface="Roboto Medium" charset="0"/>
                <a:cs typeface="Roboto Light"/>
              </a:rPr>
              <a:t>The result is a net </a:t>
            </a:r>
            <a:r>
              <a:rPr lang="en-US" sz="2400" dirty="0">
                <a:solidFill>
                  <a:schemeClr val="tx1">
                    <a:lumMod val="75000"/>
                    <a:lumOff val="25000"/>
                  </a:schemeClr>
                </a:solidFill>
                <a:latin typeface="Roboto Medium"/>
                <a:ea typeface="Roboto Medium" charset="0"/>
                <a:cs typeface="Roboto Medium"/>
              </a:rPr>
              <a:t>decrease</a:t>
            </a:r>
            <a:r>
              <a:rPr lang="en-US" sz="2400" dirty="0">
                <a:solidFill>
                  <a:schemeClr val="tx1">
                    <a:lumMod val="75000"/>
                    <a:lumOff val="25000"/>
                  </a:schemeClr>
                </a:solidFill>
                <a:latin typeface="Roboto Light"/>
                <a:ea typeface="Roboto Medium" charset="0"/>
                <a:cs typeface="Roboto Light"/>
              </a:rPr>
              <a:t> in </a:t>
            </a:r>
            <a:r>
              <a:rPr lang="en-US" sz="2400" dirty="0">
                <a:solidFill>
                  <a:srgbClr val="0000FF"/>
                </a:solidFill>
                <a:latin typeface="Roboto Medium"/>
                <a:ea typeface="Roboto Medium" charset="0"/>
                <a:cs typeface="Roboto Medium"/>
              </a:rPr>
              <a:t>deoxygenated hemoglobin </a:t>
            </a:r>
            <a:r>
              <a:rPr lang="en-US" sz="2400" dirty="0">
                <a:solidFill>
                  <a:schemeClr val="tx1">
                    <a:lumMod val="75000"/>
                    <a:lumOff val="25000"/>
                  </a:schemeClr>
                </a:solidFill>
                <a:latin typeface="Roboto Light"/>
                <a:ea typeface="Roboto Medium" charset="0"/>
                <a:cs typeface="Roboto Light"/>
              </a:rPr>
              <a:t>and a corresponding </a:t>
            </a:r>
            <a:r>
              <a:rPr lang="en-US" sz="2400" dirty="0">
                <a:solidFill>
                  <a:schemeClr val="tx1">
                    <a:lumMod val="75000"/>
                    <a:lumOff val="25000"/>
                  </a:schemeClr>
                </a:solidFill>
                <a:latin typeface="Roboto Medium"/>
                <a:ea typeface="Roboto Medium" charset="0"/>
                <a:cs typeface="Roboto Medium"/>
              </a:rPr>
              <a:t>decrease in signal loss</a:t>
            </a:r>
            <a:r>
              <a:rPr lang="en-US" sz="2400" dirty="0">
                <a:solidFill>
                  <a:schemeClr val="tx1">
                    <a:lumMod val="75000"/>
                    <a:lumOff val="25000"/>
                  </a:schemeClr>
                </a:solidFill>
                <a:latin typeface="Roboto Light"/>
                <a:ea typeface="Roboto Medium" charset="0"/>
                <a:cs typeface="Roboto Light"/>
              </a:rPr>
              <a:t> due to T</a:t>
            </a:r>
            <a:r>
              <a:rPr lang="en-US" sz="2400" baseline="-25000" dirty="0">
                <a:solidFill>
                  <a:schemeClr val="tx1">
                    <a:lumMod val="75000"/>
                    <a:lumOff val="25000"/>
                  </a:schemeClr>
                </a:solidFill>
                <a:latin typeface="Roboto Light"/>
                <a:ea typeface="Roboto Medium" charset="0"/>
                <a:cs typeface="Roboto Light"/>
              </a:rPr>
              <a:t>2</a:t>
            </a:r>
            <a:r>
              <a:rPr lang="en-US" sz="2400" dirty="0">
                <a:solidFill>
                  <a:schemeClr val="tx1">
                    <a:lumMod val="75000"/>
                    <a:lumOff val="25000"/>
                  </a:schemeClr>
                </a:solidFill>
                <a:latin typeface="Roboto Light"/>
                <a:ea typeface="Roboto Medium" charset="0"/>
                <a:cs typeface="Roboto Light"/>
              </a:rPr>
              <a:t>* effects</a:t>
            </a:r>
          </a:p>
        </p:txBody>
      </p:sp>
    </p:spTree>
    <p:extLst>
      <p:ext uri="{BB962C8B-B14F-4D97-AF65-F5344CB8AC3E}">
        <p14:creationId xmlns:p14="http://schemas.microsoft.com/office/powerpoint/2010/main" val="28202401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450" y="1202975"/>
            <a:ext cx="9252000" cy="468382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8" name="Text Box 4"/>
          <p:cNvSpPr txBox="1">
            <a:spLocks noChangeArrowheads="1"/>
          </p:cNvSpPr>
          <p:nvPr/>
        </p:nvSpPr>
        <p:spPr bwMode="auto">
          <a:xfrm>
            <a:off x="952500" y="6510338"/>
            <a:ext cx="5556250" cy="4603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000000"/>
              </a:solidFill>
            </a:endParaRPr>
          </a:p>
        </p:txBody>
      </p:sp>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5" y="6213475"/>
            <a:ext cx="708025" cy="49688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 name="Rectangle 1"/>
          <p:cNvSpPr/>
          <p:nvPr/>
        </p:nvSpPr>
        <p:spPr>
          <a:xfrm>
            <a:off x="787400" y="6235597"/>
            <a:ext cx="6096000" cy="461665"/>
          </a:xfrm>
          <a:prstGeom prst="rect">
            <a:avLst/>
          </a:prstGeom>
        </p:spPr>
        <p:txBody>
          <a:bodyPr>
            <a:spAutoFit/>
          </a:bodyPr>
          <a:lstStyle/>
          <a:p>
            <a:r>
              <a:rPr lang="en-US" sz="1200" dirty="0">
                <a:latin typeface="Roboto Light"/>
                <a:cs typeface="Roboto Light"/>
              </a:rPr>
              <a:t>Arthurs &amp; Boniface (2002)</a:t>
            </a:r>
            <a:r>
              <a:rPr lang="en-US" sz="1200" i="1" dirty="0">
                <a:latin typeface="Roboto Light"/>
                <a:cs typeface="Roboto Light"/>
              </a:rPr>
              <a:t>. Trends in Neurosciences</a:t>
            </a:r>
            <a:r>
              <a:rPr lang="en-US" sz="1200" dirty="0">
                <a:latin typeface="Roboto Light"/>
                <a:cs typeface="Roboto Light"/>
              </a:rPr>
              <a:t>, 25 </a:t>
            </a:r>
          </a:p>
          <a:p>
            <a:r>
              <a:rPr lang="en-US" sz="1200" dirty="0">
                <a:latin typeface="Roboto Light"/>
                <a:cs typeface="Roboto Light"/>
              </a:rPr>
              <a:t>DOI: 10.1016/S0166-2236(00)01995-0</a:t>
            </a:r>
          </a:p>
        </p:txBody>
      </p:sp>
      <p:sp>
        <p:nvSpPr>
          <p:cNvPr id="4" name="Rectangle 3"/>
          <p:cNvSpPr/>
          <p:nvPr/>
        </p:nvSpPr>
        <p:spPr>
          <a:xfrm>
            <a:off x="8114255" y="1517584"/>
            <a:ext cx="1467823" cy="3991909"/>
          </a:xfrm>
          <a:prstGeom prst="rect">
            <a:avLst/>
          </a:prstGeom>
          <a:noFill/>
          <a:ln w="57150" cmpd="sng">
            <a:solidFill>
              <a:srgbClr val="FF9F1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517219"/>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32087" y="1274572"/>
            <a:ext cx="3327834" cy="1015663"/>
          </a:xfrm>
          <a:prstGeom prst="rect">
            <a:avLst/>
          </a:prstGeom>
          <a:noFill/>
        </p:spPr>
        <p:txBody>
          <a:bodyPr wrap="none" rtlCol="0">
            <a:spAutoFit/>
          </a:bodyPr>
          <a:lstStyle/>
          <a:p>
            <a:pPr algn="ctr"/>
            <a:r>
              <a:rPr lang="en-US" sz="6000" dirty="0">
                <a:solidFill>
                  <a:srgbClr val="000000"/>
                </a:solidFill>
                <a:latin typeface="Nexa Bold" charset="0"/>
                <a:ea typeface="Nexa Bold" charset="0"/>
                <a:cs typeface="Nexa Bold" charset="0"/>
              </a:rPr>
              <a:t>REVIEW</a:t>
            </a:r>
          </a:p>
        </p:txBody>
      </p:sp>
      <p:cxnSp>
        <p:nvCxnSpPr>
          <p:cNvPr id="5" name="Straight Connector 4"/>
          <p:cNvCxnSpPr/>
          <p:nvPr/>
        </p:nvCxnSpPr>
        <p:spPr>
          <a:xfrm>
            <a:off x="5380373" y="2624119"/>
            <a:ext cx="14312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317453" y="-893688"/>
            <a:ext cx="1553898" cy="155389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3"/>
          <p:cNvPicPr>
            <a:picLocks noGrp="1" noChangeAspect="1"/>
          </p:cNvPicPr>
          <p:nvPr>
            <p:ph type="pic" sz="quarter" idx="10"/>
          </p:nvPr>
        </p:nvPicPr>
        <p:blipFill>
          <a:blip r:embed="rId2"/>
          <a:srcRect l="-5626" r="-5626"/>
          <a:stretch>
            <a:fillRect/>
          </a:stretch>
        </p:blipFill>
        <p:spPr>
          <a:xfrm>
            <a:off x="3668219" y="2731975"/>
            <a:ext cx="5092109" cy="4134179"/>
          </a:xfrm>
        </p:spPr>
      </p:pic>
    </p:spTree>
    <p:extLst>
      <p:ext uri="{BB962C8B-B14F-4D97-AF65-F5344CB8AC3E}">
        <p14:creationId xmlns:p14="http://schemas.microsoft.com/office/powerpoint/2010/main" val="30091227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a:srcRect l="-27825" r="-27825"/>
          <a:stretch>
            <a:fillRect/>
          </a:stretch>
        </p:blipFill>
        <p:spPr/>
      </p:pic>
      <p:sp>
        <p:nvSpPr>
          <p:cNvPr id="7" name="TextBox 6"/>
          <p:cNvSpPr txBox="1"/>
          <p:nvPr/>
        </p:nvSpPr>
        <p:spPr>
          <a:xfrm>
            <a:off x="7718374" y="6542069"/>
            <a:ext cx="4473626" cy="276999"/>
          </a:xfrm>
          <a:prstGeom prst="rect">
            <a:avLst/>
          </a:prstGeom>
          <a:noFill/>
        </p:spPr>
        <p:txBody>
          <a:bodyPr wrap="none" rtlCol="0">
            <a:spAutoFit/>
          </a:bodyPr>
          <a:lstStyle/>
          <a:p>
            <a:r>
              <a:rPr lang="en-US" sz="1200" dirty="0">
                <a:latin typeface="Roboto Light"/>
                <a:cs typeface="Roboto Light"/>
              </a:rPr>
              <a:t>Harris et al.  (2011). Developmental Cognitive Neuroscience, 1, 3</a:t>
            </a:r>
          </a:p>
        </p:txBody>
      </p:sp>
    </p:spTree>
    <p:extLst>
      <p:ext uri="{BB962C8B-B14F-4D97-AF65-F5344CB8AC3E}">
        <p14:creationId xmlns:p14="http://schemas.microsoft.com/office/powerpoint/2010/main" val="2387525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srcRect l="19225" r="19225"/>
          <a:stretch>
            <a:fillRect/>
          </a:stretch>
        </p:blipFill>
        <p:spPr>
          <a:xfrm>
            <a:off x="2514599" y="2358424"/>
            <a:ext cx="3037115" cy="3657600"/>
          </a:xfrm>
        </p:spPr>
      </p:pic>
      <p:pic>
        <p:nvPicPr>
          <p:cNvPr id="5" name="Picture Placeholder 4"/>
          <p:cNvPicPr>
            <a:picLocks noGrp="1" noChangeAspect="1"/>
          </p:cNvPicPr>
          <p:nvPr>
            <p:ph type="pic" sz="quarter" idx="11"/>
          </p:nvPr>
        </p:nvPicPr>
        <p:blipFill>
          <a:blip r:embed="rId3"/>
          <a:srcRect l="18660" r="18660"/>
          <a:stretch>
            <a:fillRect/>
          </a:stretch>
        </p:blipFill>
        <p:spPr>
          <a:xfrm>
            <a:off x="6640286" y="2358424"/>
            <a:ext cx="3037115" cy="3657600"/>
          </a:xfrm>
        </p:spPr>
      </p:pic>
      <p:sp>
        <p:nvSpPr>
          <p:cNvPr id="6" name="Rectangle 5"/>
          <p:cNvSpPr/>
          <p:nvPr/>
        </p:nvSpPr>
        <p:spPr>
          <a:xfrm>
            <a:off x="247652" y="2349473"/>
            <a:ext cx="2038348" cy="4154983"/>
          </a:xfrm>
          <a:prstGeom prst="rect">
            <a:avLst/>
          </a:prstGeom>
        </p:spPr>
        <p:txBody>
          <a:bodyPr wrap="square">
            <a:spAutoFit/>
          </a:bodyPr>
          <a:lstStyle/>
          <a:p>
            <a:pPr algn="r"/>
            <a:r>
              <a:rPr lang="en-US" sz="2400" dirty="0">
                <a:latin typeface="Roboto Light"/>
                <a:cs typeface="Roboto Light"/>
              </a:rPr>
              <a:t>Coronal slice brain image showing BOLD contrast from a rat anesthetized with urethane. The gas inspired was 100% O</a:t>
            </a:r>
            <a:r>
              <a:rPr lang="en-US" sz="2400" baseline="-25000" dirty="0">
                <a:latin typeface="Roboto Light"/>
                <a:cs typeface="Roboto Light"/>
              </a:rPr>
              <a:t>2</a:t>
            </a:r>
            <a:r>
              <a:rPr lang="en-US" sz="2400" dirty="0">
                <a:latin typeface="Roboto Light"/>
                <a:cs typeface="Roboto Light"/>
              </a:rPr>
              <a:t>. </a:t>
            </a:r>
          </a:p>
        </p:txBody>
      </p:sp>
      <p:sp>
        <p:nvSpPr>
          <p:cNvPr id="7" name="TextBox 6"/>
          <p:cNvSpPr txBox="1"/>
          <p:nvPr/>
        </p:nvSpPr>
        <p:spPr>
          <a:xfrm>
            <a:off x="2767726" y="326311"/>
            <a:ext cx="6656591" cy="1569660"/>
          </a:xfrm>
          <a:prstGeom prst="rect">
            <a:avLst/>
          </a:prstGeom>
          <a:noFill/>
        </p:spPr>
        <p:txBody>
          <a:bodyPr wrap="none" rtlCol="0">
            <a:spAutoFit/>
          </a:bodyPr>
          <a:lstStyle/>
          <a:p>
            <a:pPr algn="ctr"/>
            <a:r>
              <a:rPr lang="en-US" sz="4800" dirty="0">
                <a:solidFill>
                  <a:srgbClr val="FF9F1B"/>
                </a:solidFill>
                <a:latin typeface="Nexa Bold" charset="0"/>
                <a:ea typeface="Nexa Bold" charset="0"/>
                <a:cs typeface="Nexa Bold" charset="0"/>
              </a:rPr>
              <a:t>EFFECT OF CO</a:t>
            </a:r>
            <a:r>
              <a:rPr lang="en-US" sz="4800" baseline="-25000" dirty="0">
                <a:solidFill>
                  <a:srgbClr val="FF9F1B"/>
                </a:solidFill>
                <a:latin typeface="Nexa Bold" charset="0"/>
                <a:ea typeface="Nexa Bold" charset="0"/>
                <a:cs typeface="Nexa Bold" charset="0"/>
              </a:rPr>
              <a:t>2</a:t>
            </a:r>
            <a:r>
              <a:rPr lang="en-US" sz="4800" dirty="0">
                <a:solidFill>
                  <a:srgbClr val="FF9F1B"/>
                </a:solidFill>
                <a:latin typeface="Nexa Bold" charset="0"/>
                <a:ea typeface="Nexa Bold" charset="0"/>
                <a:cs typeface="Nexa Bold" charset="0"/>
              </a:rPr>
              <a:t> </a:t>
            </a:r>
          </a:p>
          <a:p>
            <a:pPr algn="ctr"/>
            <a:r>
              <a:rPr lang="en-US" sz="4800" dirty="0">
                <a:solidFill>
                  <a:srgbClr val="000000"/>
                </a:solidFill>
                <a:latin typeface="Nexa Bold" charset="0"/>
                <a:ea typeface="Nexa Bold" charset="0"/>
                <a:cs typeface="Nexa Bold" charset="0"/>
              </a:rPr>
              <a:t>ON BOLD CONTRAST</a:t>
            </a:r>
          </a:p>
        </p:txBody>
      </p:sp>
      <p:sp>
        <p:nvSpPr>
          <p:cNvPr id="8" name="Rectangle 7"/>
          <p:cNvSpPr/>
          <p:nvPr/>
        </p:nvSpPr>
        <p:spPr>
          <a:xfrm>
            <a:off x="9836978" y="2349473"/>
            <a:ext cx="2107413" cy="3785652"/>
          </a:xfrm>
          <a:prstGeom prst="rect">
            <a:avLst/>
          </a:prstGeom>
        </p:spPr>
        <p:txBody>
          <a:bodyPr wrap="square">
            <a:spAutoFit/>
          </a:bodyPr>
          <a:lstStyle/>
          <a:p>
            <a:r>
              <a:rPr lang="en-US" sz="2400" dirty="0">
                <a:latin typeface="Roboto Light"/>
                <a:cs typeface="Roboto Light"/>
              </a:rPr>
              <a:t>The same brain but with 90% O</a:t>
            </a:r>
            <a:r>
              <a:rPr lang="en-US" sz="2400" baseline="-25000" dirty="0">
                <a:latin typeface="Roboto Light"/>
                <a:cs typeface="Roboto Light"/>
              </a:rPr>
              <a:t>2</a:t>
            </a:r>
            <a:r>
              <a:rPr lang="en-US" sz="2400" dirty="0">
                <a:latin typeface="Roboto Light"/>
                <a:cs typeface="Roboto Light"/>
              </a:rPr>
              <a:t>/10%CO</a:t>
            </a:r>
            <a:r>
              <a:rPr lang="en-US" sz="2400" baseline="-25000" dirty="0">
                <a:latin typeface="Roboto Light"/>
                <a:cs typeface="Roboto Light"/>
              </a:rPr>
              <a:t>2 </a:t>
            </a:r>
            <a:r>
              <a:rPr lang="en-US" sz="2400" dirty="0">
                <a:latin typeface="Roboto Light"/>
                <a:cs typeface="Roboto Light"/>
              </a:rPr>
              <a:t>as the gas inspired. BOLD contrast is greatly reduced</a:t>
            </a:r>
          </a:p>
        </p:txBody>
      </p:sp>
      <p:sp>
        <p:nvSpPr>
          <p:cNvPr id="9" name="Rectangle 8"/>
          <p:cNvSpPr/>
          <p:nvPr/>
        </p:nvSpPr>
        <p:spPr>
          <a:xfrm>
            <a:off x="4030133" y="6201594"/>
            <a:ext cx="4131734" cy="461665"/>
          </a:xfrm>
          <a:prstGeom prst="rect">
            <a:avLst/>
          </a:prstGeom>
        </p:spPr>
        <p:txBody>
          <a:bodyPr wrap="square">
            <a:spAutoFit/>
          </a:bodyPr>
          <a:lstStyle/>
          <a:p>
            <a:pPr algn="ctr"/>
            <a:r>
              <a:rPr lang="en-US" sz="1200" dirty="0">
                <a:latin typeface="Roboto Light"/>
                <a:cs typeface="Roboto Light"/>
              </a:rPr>
              <a:t>Ogawa et al.,  PNAS,  1990, 87 (24) 9868-9872; DOI: 10.1073/pnas.87.24.9868 </a:t>
            </a:r>
          </a:p>
        </p:txBody>
      </p:sp>
    </p:spTree>
    <p:extLst>
      <p:ext uri="{BB962C8B-B14F-4D97-AF65-F5344CB8AC3E}">
        <p14:creationId xmlns:p14="http://schemas.microsoft.com/office/powerpoint/2010/main" val="3071223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47680" y="326311"/>
            <a:ext cx="11496686" cy="1569660"/>
          </a:xfrm>
          <a:prstGeom prst="rect">
            <a:avLst/>
          </a:prstGeom>
          <a:noFill/>
        </p:spPr>
        <p:txBody>
          <a:bodyPr wrap="none" rtlCol="0">
            <a:spAutoFit/>
          </a:bodyPr>
          <a:lstStyle/>
          <a:p>
            <a:pPr algn="ctr"/>
            <a:r>
              <a:rPr lang="en-US" sz="4800" dirty="0">
                <a:latin typeface="Nexa Bold" charset="0"/>
                <a:ea typeface="Nexa Bold" charset="0"/>
                <a:cs typeface="Nexa Bold" charset="0"/>
              </a:rPr>
              <a:t>EFFECT OF </a:t>
            </a:r>
            <a:r>
              <a:rPr lang="en-US" sz="4800" dirty="0">
                <a:solidFill>
                  <a:srgbClr val="0082FF"/>
                </a:solidFill>
                <a:latin typeface="Nexa Bold" charset="0"/>
                <a:ea typeface="Nexa Bold" charset="0"/>
                <a:cs typeface="Nexa Bold" charset="0"/>
              </a:rPr>
              <a:t>BLOOD DEOXYGENATION</a:t>
            </a:r>
          </a:p>
          <a:p>
            <a:pPr algn="ctr"/>
            <a:r>
              <a:rPr lang="en-US" sz="4800" dirty="0">
                <a:solidFill>
                  <a:srgbClr val="000000"/>
                </a:solidFill>
                <a:latin typeface="Nexa Bold" charset="0"/>
                <a:ea typeface="Nexa Bold" charset="0"/>
                <a:cs typeface="Nexa Bold" charset="0"/>
              </a:rPr>
              <a:t>ON MR RELAXATION</a:t>
            </a:r>
          </a:p>
        </p:txBody>
      </p:sp>
      <p:pic>
        <p:nvPicPr>
          <p:cNvPr id="17" name="Picture Placeholder 16"/>
          <p:cNvPicPr>
            <a:picLocks noGrp="1" noChangeAspect="1"/>
          </p:cNvPicPr>
          <p:nvPr>
            <p:ph type="pic" sz="quarter" idx="10"/>
          </p:nvPr>
        </p:nvPicPr>
        <p:blipFill>
          <a:blip r:embed="rId2"/>
          <a:srcRect l="-30092" r="-30092"/>
          <a:stretch>
            <a:fillRect/>
          </a:stretch>
        </p:blipFill>
        <p:spPr>
          <a:xfrm>
            <a:off x="745809" y="1885427"/>
            <a:ext cx="10602685" cy="5268685"/>
          </a:xfrm>
        </p:spPr>
      </p:pic>
    </p:spTree>
    <p:extLst>
      <p:ext uri="{BB962C8B-B14F-4D97-AF65-F5344CB8AC3E}">
        <p14:creationId xmlns:p14="http://schemas.microsoft.com/office/powerpoint/2010/main" val="3343533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srcRect l="-18140" r="-18140"/>
          <a:stretch>
            <a:fillRect/>
          </a:stretch>
        </p:blipFill>
        <p:spPr>
          <a:xfrm>
            <a:off x="1230913" y="1458000"/>
            <a:ext cx="9600000" cy="5400000"/>
          </a:xfrm>
        </p:spPr>
      </p:pic>
      <p:sp>
        <p:nvSpPr>
          <p:cNvPr id="5" name="TextBox 4"/>
          <p:cNvSpPr txBox="1"/>
          <p:nvPr/>
        </p:nvSpPr>
        <p:spPr>
          <a:xfrm>
            <a:off x="825355" y="326311"/>
            <a:ext cx="10541346" cy="830997"/>
          </a:xfrm>
          <a:prstGeom prst="rect">
            <a:avLst/>
          </a:prstGeom>
          <a:noFill/>
        </p:spPr>
        <p:txBody>
          <a:bodyPr wrap="none" rtlCol="0">
            <a:spAutoFit/>
          </a:bodyPr>
          <a:lstStyle/>
          <a:p>
            <a:pPr algn="ctr"/>
            <a:r>
              <a:rPr lang="en-US" sz="4800" dirty="0">
                <a:latin typeface="Nexa Bold" charset="0"/>
                <a:ea typeface="Nexa Bold" charset="0"/>
                <a:cs typeface="Nexa Bold" charset="0"/>
              </a:rPr>
              <a:t>BOLD HEMODYNAMIC RESPONSE</a:t>
            </a:r>
            <a:endParaRPr lang="en-US" sz="4800" dirty="0">
              <a:solidFill>
                <a:srgbClr val="000000"/>
              </a:solidFill>
              <a:latin typeface="Nexa Bold" charset="0"/>
              <a:ea typeface="Nexa Bold" charset="0"/>
              <a:cs typeface="Nexa Bold" charset="0"/>
            </a:endParaRPr>
          </a:p>
        </p:txBody>
      </p:sp>
    </p:spTree>
    <p:extLst>
      <p:ext uri="{BB962C8B-B14F-4D97-AF65-F5344CB8AC3E}">
        <p14:creationId xmlns:p14="http://schemas.microsoft.com/office/powerpoint/2010/main" val="2504768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rotWithShape="1">
          <a:blip r:embed="rId2"/>
          <a:srcRect l="-2427" t="49807" r="46327"/>
          <a:stretch/>
        </p:blipFill>
        <p:spPr>
          <a:xfrm>
            <a:off x="574694" y="1078612"/>
            <a:ext cx="4887678" cy="5400000"/>
          </a:xfrm>
        </p:spPr>
      </p:pic>
      <p:pic>
        <p:nvPicPr>
          <p:cNvPr id="4" name="Picture 3"/>
          <p:cNvPicPr>
            <a:picLocks noChangeAspect="1"/>
          </p:cNvPicPr>
          <p:nvPr/>
        </p:nvPicPr>
        <p:blipFill>
          <a:blip r:embed="rId3"/>
          <a:stretch>
            <a:fillRect/>
          </a:stretch>
        </p:blipFill>
        <p:spPr>
          <a:xfrm>
            <a:off x="5801175" y="964651"/>
            <a:ext cx="6390825" cy="5400000"/>
          </a:xfrm>
          <a:prstGeom prst="rect">
            <a:avLst/>
          </a:prstGeom>
        </p:spPr>
      </p:pic>
      <p:sp>
        <p:nvSpPr>
          <p:cNvPr id="5" name="TextBox 4"/>
          <p:cNvSpPr txBox="1"/>
          <p:nvPr/>
        </p:nvSpPr>
        <p:spPr>
          <a:xfrm>
            <a:off x="8227142" y="6580403"/>
            <a:ext cx="3005951" cy="261610"/>
          </a:xfrm>
          <a:prstGeom prst="rect">
            <a:avLst/>
          </a:prstGeom>
          <a:noFill/>
        </p:spPr>
        <p:txBody>
          <a:bodyPr wrap="none" rtlCol="0">
            <a:spAutoFit/>
          </a:bodyPr>
          <a:lstStyle/>
          <a:p>
            <a:pPr algn="ctr"/>
            <a:r>
              <a:rPr lang="en-US" sz="1100" dirty="0">
                <a:latin typeface="Roboto Light"/>
                <a:cs typeface="Roboto Light"/>
              </a:rPr>
              <a:t>Moses et al. (2014). Frontiers in Psychology, 5 </a:t>
            </a:r>
          </a:p>
        </p:txBody>
      </p:sp>
      <p:sp>
        <p:nvSpPr>
          <p:cNvPr id="6" name="TextBox 5"/>
          <p:cNvSpPr txBox="1"/>
          <p:nvPr/>
        </p:nvSpPr>
        <p:spPr>
          <a:xfrm>
            <a:off x="1689705" y="6580403"/>
            <a:ext cx="2663967" cy="261610"/>
          </a:xfrm>
          <a:prstGeom prst="rect">
            <a:avLst/>
          </a:prstGeom>
          <a:noFill/>
        </p:spPr>
        <p:txBody>
          <a:bodyPr wrap="none" rtlCol="0">
            <a:spAutoFit/>
          </a:bodyPr>
          <a:lstStyle/>
          <a:p>
            <a:pPr algn="ctr"/>
            <a:r>
              <a:rPr lang="en-US" sz="1100" dirty="0">
                <a:latin typeface="Roboto Light"/>
                <a:cs typeface="Roboto Light"/>
              </a:rPr>
              <a:t>Thomason et al. (2005). </a:t>
            </a:r>
            <a:r>
              <a:rPr lang="en-US" sz="1100" dirty="0" err="1">
                <a:latin typeface="Roboto Light"/>
                <a:cs typeface="Roboto Light"/>
              </a:rPr>
              <a:t>Neuroimage</a:t>
            </a:r>
            <a:r>
              <a:rPr lang="en-US" sz="1100" dirty="0">
                <a:latin typeface="Roboto Light"/>
                <a:cs typeface="Roboto Light"/>
              </a:rPr>
              <a:t>, 25</a:t>
            </a:r>
          </a:p>
        </p:txBody>
      </p:sp>
      <p:sp>
        <p:nvSpPr>
          <p:cNvPr id="8" name="TextBox 7"/>
          <p:cNvSpPr txBox="1"/>
          <p:nvPr/>
        </p:nvSpPr>
        <p:spPr>
          <a:xfrm>
            <a:off x="1133138" y="326311"/>
            <a:ext cx="9925792" cy="707886"/>
          </a:xfrm>
          <a:prstGeom prst="rect">
            <a:avLst/>
          </a:prstGeom>
          <a:noFill/>
        </p:spPr>
        <p:txBody>
          <a:bodyPr wrap="none" rtlCol="0">
            <a:spAutoFit/>
          </a:bodyPr>
          <a:lstStyle/>
          <a:p>
            <a:pPr algn="ctr"/>
            <a:r>
              <a:rPr lang="en-US" sz="4000" dirty="0">
                <a:solidFill>
                  <a:srgbClr val="FF9F1B"/>
                </a:solidFill>
                <a:latin typeface="Nexa Bold" charset="0"/>
                <a:ea typeface="Nexa Bold" charset="0"/>
                <a:cs typeface="Nexa Bold" charset="0"/>
              </a:rPr>
              <a:t>AGE-RELATED DIFFERENCES IN BOLD</a:t>
            </a:r>
          </a:p>
        </p:txBody>
      </p:sp>
    </p:spTree>
    <p:extLst>
      <p:ext uri="{BB962C8B-B14F-4D97-AF65-F5344CB8AC3E}">
        <p14:creationId xmlns:p14="http://schemas.microsoft.com/office/powerpoint/2010/main" val="2913465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30913" y="6438171"/>
            <a:ext cx="6096000" cy="276999"/>
          </a:xfrm>
          <a:prstGeom prst="rect">
            <a:avLst/>
          </a:prstGeom>
        </p:spPr>
        <p:txBody>
          <a:bodyPr>
            <a:spAutoFit/>
          </a:bodyPr>
          <a:lstStyle/>
          <a:p>
            <a:pPr algn="r"/>
            <a:r>
              <a:rPr lang="en-US" sz="1200" dirty="0" err="1">
                <a:latin typeface="Roboto Light"/>
                <a:cs typeface="Roboto Light"/>
              </a:rPr>
              <a:t>Havlicek</a:t>
            </a:r>
            <a:r>
              <a:rPr lang="en-US" sz="1200" dirty="0">
                <a:latin typeface="Roboto Light"/>
                <a:cs typeface="Roboto Light"/>
              </a:rPr>
              <a:t> et al. (2017). </a:t>
            </a:r>
            <a:r>
              <a:rPr lang="en-US" sz="1200" dirty="0" err="1">
                <a:latin typeface="Roboto Light"/>
                <a:cs typeface="Roboto Light"/>
              </a:rPr>
              <a:t>Neuroimage</a:t>
            </a:r>
            <a:r>
              <a:rPr lang="en-US" sz="1200" dirty="0">
                <a:latin typeface="Roboto Light"/>
                <a:cs typeface="Roboto Light"/>
              </a:rPr>
              <a:t>, 159, DOI: 10.1016/j.neuroimage.2017.07.034</a:t>
            </a:r>
          </a:p>
        </p:txBody>
      </p:sp>
      <p:pic>
        <p:nvPicPr>
          <p:cNvPr id="11" name="Picture Placeholder 10"/>
          <p:cNvPicPr>
            <a:picLocks noGrp="1" noChangeAspect="1"/>
          </p:cNvPicPr>
          <p:nvPr>
            <p:ph type="pic" sz="quarter" idx="10"/>
          </p:nvPr>
        </p:nvPicPr>
        <p:blipFill rotWithShape="1">
          <a:blip r:embed="rId3"/>
          <a:srcRect t="11197" b="5"/>
          <a:stretch/>
        </p:blipFill>
        <p:spPr>
          <a:xfrm>
            <a:off x="0" y="1579159"/>
            <a:ext cx="12192000" cy="3923509"/>
          </a:xfrm>
        </p:spPr>
      </p:pic>
      <p:sp>
        <p:nvSpPr>
          <p:cNvPr id="12" name="TextBox 11"/>
          <p:cNvSpPr txBox="1"/>
          <p:nvPr/>
        </p:nvSpPr>
        <p:spPr>
          <a:xfrm>
            <a:off x="316255" y="326311"/>
            <a:ext cx="11559575" cy="707886"/>
          </a:xfrm>
          <a:prstGeom prst="rect">
            <a:avLst/>
          </a:prstGeom>
          <a:noFill/>
        </p:spPr>
        <p:txBody>
          <a:bodyPr wrap="none" rtlCol="0">
            <a:spAutoFit/>
          </a:bodyPr>
          <a:lstStyle/>
          <a:p>
            <a:pPr algn="ctr"/>
            <a:r>
              <a:rPr lang="en-US" sz="4000" dirty="0">
                <a:solidFill>
                  <a:srgbClr val="FF9F1B"/>
                </a:solidFill>
                <a:latin typeface="Nexa Bold" charset="0"/>
                <a:ea typeface="Nexa Bold" charset="0"/>
                <a:cs typeface="Nexa Bold" charset="0"/>
              </a:rPr>
              <a:t>TE RELATED DIFFERENCES IN BOLD SIGNAL</a:t>
            </a:r>
          </a:p>
        </p:txBody>
      </p:sp>
    </p:spTree>
    <p:extLst>
      <p:ext uri="{BB962C8B-B14F-4D97-AF65-F5344CB8AC3E}">
        <p14:creationId xmlns:p14="http://schemas.microsoft.com/office/powerpoint/2010/main" val="1470733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450" y="1202975"/>
            <a:ext cx="9252000" cy="468382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8" name="Text Box 4"/>
          <p:cNvSpPr txBox="1">
            <a:spLocks noChangeArrowheads="1"/>
          </p:cNvSpPr>
          <p:nvPr/>
        </p:nvSpPr>
        <p:spPr bwMode="auto">
          <a:xfrm>
            <a:off x="952500" y="6510338"/>
            <a:ext cx="5556250" cy="4603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000000"/>
              </a:solidFill>
            </a:endParaRPr>
          </a:p>
        </p:txBody>
      </p:sp>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5" y="6213475"/>
            <a:ext cx="708025" cy="49688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 name="Rectangle 1"/>
          <p:cNvSpPr/>
          <p:nvPr/>
        </p:nvSpPr>
        <p:spPr>
          <a:xfrm>
            <a:off x="787400" y="6235597"/>
            <a:ext cx="6096000" cy="461665"/>
          </a:xfrm>
          <a:prstGeom prst="rect">
            <a:avLst/>
          </a:prstGeom>
        </p:spPr>
        <p:txBody>
          <a:bodyPr>
            <a:spAutoFit/>
          </a:bodyPr>
          <a:lstStyle/>
          <a:p>
            <a:r>
              <a:rPr lang="en-US" sz="1200" dirty="0">
                <a:latin typeface="Roboto Light"/>
                <a:cs typeface="Roboto Light"/>
              </a:rPr>
              <a:t>Arthurs &amp; Boniface (2002)</a:t>
            </a:r>
            <a:r>
              <a:rPr lang="en-US" sz="1200" i="1" dirty="0">
                <a:latin typeface="Roboto Light"/>
                <a:cs typeface="Roboto Light"/>
              </a:rPr>
              <a:t>. Trends in Neurosciences</a:t>
            </a:r>
            <a:r>
              <a:rPr lang="en-US" sz="1200" dirty="0">
                <a:latin typeface="Roboto Light"/>
                <a:cs typeface="Roboto Light"/>
              </a:rPr>
              <a:t>, 25 </a:t>
            </a:r>
          </a:p>
          <a:p>
            <a:r>
              <a:rPr lang="en-US" sz="1200" dirty="0">
                <a:latin typeface="Roboto Light"/>
                <a:cs typeface="Roboto Light"/>
              </a:rPr>
              <a:t>DOI: 10.1016/S0166-2236(00)01995-0</a:t>
            </a:r>
          </a:p>
        </p:txBody>
      </p:sp>
      <p:sp>
        <p:nvSpPr>
          <p:cNvPr id="4" name="Rectangle 3"/>
          <p:cNvSpPr/>
          <p:nvPr/>
        </p:nvSpPr>
        <p:spPr>
          <a:xfrm>
            <a:off x="9450140" y="1072208"/>
            <a:ext cx="1335884" cy="1748521"/>
          </a:xfrm>
          <a:prstGeom prst="rect">
            <a:avLst/>
          </a:prstGeom>
          <a:noFill/>
          <a:ln w="57150" cmpd="sng">
            <a:solidFill>
              <a:srgbClr val="FF9F1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553519"/>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flipV="1">
            <a:off x="0" y="900128"/>
            <a:ext cx="12192000" cy="5682342"/>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52825" y="1495358"/>
            <a:ext cx="11116235" cy="1200329"/>
          </a:xfrm>
          <a:prstGeom prst="rect">
            <a:avLst/>
          </a:prstGeom>
          <a:noFill/>
        </p:spPr>
        <p:txBody>
          <a:bodyPr wrap="square" rtlCol="0">
            <a:spAutoFit/>
          </a:bodyPr>
          <a:lstStyle/>
          <a:p>
            <a:pPr algn="ctr"/>
            <a:r>
              <a:rPr lang="en-US" cap="all" dirty="0">
                <a:solidFill>
                  <a:schemeClr val="bg1"/>
                </a:solidFill>
                <a:latin typeface="Nexa Bold" charset="0"/>
                <a:ea typeface="Nexa Bold" charset="0"/>
                <a:cs typeface="Nexa Bold" charset="0"/>
              </a:rPr>
              <a:t>© 2018 BC CHILDREN’S HOSPITAL MRI RESEARCH FACILITY</a:t>
            </a:r>
          </a:p>
          <a:p>
            <a:pPr algn="ctr"/>
            <a:r>
              <a:rPr lang="en-US" cap="all" dirty="0">
                <a:solidFill>
                  <a:schemeClr val="bg1"/>
                </a:solidFill>
                <a:latin typeface="Nexa Bold" charset="0"/>
                <a:ea typeface="Nexa Bold" charset="0"/>
                <a:cs typeface="Nexa Bold" charset="0"/>
              </a:rPr>
              <a:t>This work is licensed under the Creative Commons Attribution-NONCOMMERCIAL-</a:t>
            </a:r>
            <a:r>
              <a:rPr lang="en-US" cap="all" dirty="0" err="1">
                <a:solidFill>
                  <a:schemeClr val="bg1"/>
                </a:solidFill>
                <a:latin typeface="Nexa Bold" charset="0"/>
                <a:ea typeface="Nexa Bold" charset="0"/>
                <a:cs typeface="Nexa Bold" charset="0"/>
              </a:rPr>
              <a:t>ShareAlike</a:t>
            </a:r>
            <a:r>
              <a:rPr lang="en-US" cap="all" dirty="0">
                <a:solidFill>
                  <a:schemeClr val="bg1"/>
                </a:solidFill>
                <a:latin typeface="Nexa Bold" charset="0"/>
                <a:ea typeface="Nexa Bold" charset="0"/>
                <a:cs typeface="Nexa Bold" charset="0"/>
              </a:rPr>
              <a:t> 4.0 International License. To view a copy of this license, visit </a:t>
            </a:r>
            <a:r>
              <a:rPr lang="en-US" b="1" cap="all" dirty="0">
                <a:solidFill>
                  <a:srgbClr val="FF9F1B"/>
                </a:solidFill>
                <a:latin typeface="Nexa"/>
                <a:cs typeface="Nexa"/>
                <a:hlinkClick r:id="rId2"/>
              </a:rPr>
              <a:t>http://</a:t>
            </a:r>
            <a:r>
              <a:rPr lang="en-US" b="1" cap="all" dirty="0" err="1">
                <a:solidFill>
                  <a:srgbClr val="FF9F1B"/>
                </a:solidFill>
                <a:latin typeface="Nexa"/>
                <a:cs typeface="Nexa"/>
                <a:hlinkClick r:id="rId2"/>
              </a:rPr>
              <a:t>creativecommons.org</a:t>
            </a:r>
            <a:r>
              <a:rPr lang="en-US" b="1" cap="all" dirty="0">
                <a:solidFill>
                  <a:srgbClr val="FF9F1B"/>
                </a:solidFill>
                <a:latin typeface="Nexa"/>
                <a:cs typeface="Nexa"/>
                <a:hlinkClick r:id="rId2"/>
              </a:rPr>
              <a:t>/licenses/by-</a:t>
            </a:r>
            <a:r>
              <a:rPr lang="en-US" b="1" cap="all" dirty="0" err="1">
                <a:solidFill>
                  <a:srgbClr val="FF9F1B"/>
                </a:solidFill>
                <a:latin typeface="Nexa"/>
                <a:cs typeface="Nexa"/>
                <a:hlinkClick r:id="rId2"/>
              </a:rPr>
              <a:t>nc</a:t>
            </a:r>
            <a:r>
              <a:rPr lang="en-US" b="1" cap="all" dirty="0">
                <a:solidFill>
                  <a:srgbClr val="FF9F1B"/>
                </a:solidFill>
                <a:latin typeface="Nexa"/>
                <a:cs typeface="Nexa"/>
                <a:hlinkClick r:id="rId2"/>
              </a:rPr>
              <a:t>-</a:t>
            </a:r>
            <a:r>
              <a:rPr lang="en-US" b="1" cap="all" dirty="0" err="1">
                <a:solidFill>
                  <a:srgbClr val="FF9F1B"/>
                </a:solidFill>
                <a:latin typeface="Nexa"/>
                <a:cs typeface="Nexa"/>
                <a:hlinkClick r:id="rId2"/>
              </a:rPr>
              <a:t>sa</a:t>
            </a:r>
            <a:r>
              <a:rPr lang="en-US" b="1" cap="all" dirty="0">
                <a:solidFill>
                  <a:srgbClr val="FF9F1B"/>
                </a:solidFill>
                <a:latin typeface="Nexa"/>
                <a:cs typeface="Nexa"/>
                <a:hlinkClick r:id="rId2"/>
              </a:rPr>
              <a:t>/4.0/</a:t>
            </a:r>
            <a:r>
              <a:rPr lang="en-US" dirty="0"/>
              <a:t>.</a:t>
            </a:r>
            <a:r>
              <a:rPr lang="en-US" cap="all" dirty="0">
                <a:solidFill>
                  <a:schemeClr val="bg1"/>
                </a:solidFill>
                <a:latin typeface="Nexa Bold" charset="0"/>
                <a:ea typeface="Nexa Bold" charset="0"/>
                <a:cs typeface="Nexa Bold" charset="0"/>
              </a:rPr>
              <a:t>.</a:t>
            </a:r>
          </a:p>
        </p:txBody>
      </p:sp>
      <p:sp>
        <p:nvSpPr>
          <p:cNvPr id="7" name="Rectangle 6"/>
          <p:cNvSpPr/>
          <p:nvPr/>
        </p:nvSpPr>
        <p:spPr>
          <a:xfrm flipV="1">
            <a:off x="0" y="0"/>
            <a:ext cx="12192000" cy="1175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842898" y="5602489"/>
            <a:ext cx="2506206" cy="2506206"/>
          </a:xfrm>
          <a:prstGeom prst="rect">
            <a:avLst/>
          </a:prstGeom>
          <a:noFill/>
          <a:ln w="1905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4142970" y="3619341"/>
            <a:ext cx="3906070" cy="707886"/>
          </a:xfrm>
          <a:prstGeom prst="rect">
            <a:avLst/>
          </a:prstGeom>
          <a:noFill/>
        </p:spPr>
        <p:txBody>
          <a:bodyPr wrap="none" rtlCol="0">
            <a:spAutoFit/>
          </a:bodyPr>
          <a:lstStyle/>
          <a:p>
            <a:pPr algn="ctr"/>
            <a:r>
              <a:rPr lang="en-US" sz="4000" spc="600" dirty="0">
                <a:solidFill>
                  <a:schemeClr val="bg1"/>
                </a:solidFill>
                <a:latin typeface="Nexa Bold" charset="0"/>
                <a:ea typeface="Nexa Bold" charset="0"/>
                <a:cs typeface="Nexa Bold" charset="0"/>
              </a:rPr>
              <a:t>THANK YOU</a:t>
            </a:r>
          </a:p>
        </p:txBody>
      </p:sp>
      <p:cxnSp>
        <p:nvCxnSpPr>
          <p:cNvPr id="28" name="Straight Connector 27"/>
          <p:cNvCxnSpPr/>
          <p:nvPr/>
        </p:nvCxnSpPr>
        <p:spPr>
          <a:xfrm>
            <a:off x="5813728" y="272310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pic>
        <p:nvPicPr>
          <p:cNvPr id="3" name="Picture Placeholder 2" descr="cc.logo.large.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7868" b="-67868"/>
          <a:stretch>
            <a:fillRect/>
          </a:stretch>
        </p:blipFill>
        <p:spPr>
          <a:xfrm>
            <a:off x="179292" y="-627505"/>
            <a:ext cx="4159932" cy="2339966"/>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8359" y="288128"/>
            <a:ext cx="611999" cy="611999"/>
          </a:xfrm>
          <a:prstGeom prst="rect">
            <a:avLst/>
          </a:prstGeom>
        </p:spPr>
      </p:pic>
      <p:pic>
        <p:nvPicPr>
          <p:cNvPr id="20" name="Picture 19" descr="sa.lar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04070" y="288128"/>
            <a:ext cx="611999" cy="611999"/>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0504" y="288128"/>
            <a:ext cx="611999" cy="611999"/>
          </a:xfrm>
          <a:prstGeom prst="rect">
            <a:avLst/>
          </a:prstGeom>
        </p:spPr>
      </p:pic>
      <p:sp>
        <p:nvSpPr>
          <p:cNvPr id="23" name="TextBox 22"/>
          <p:cNvSpPr txBox="1"/>
          <p:nvPr/>
        </p:nvSpPr>
        <p:spPr>
          <a:xfrm>
            <a:off x="677333" y="6111982"/>
            <a:ext cx="1918151" cy="261610"/>
          </a:xfrm>
          <a:prstGeom prst="rect">
            <a:avLst/>
          </a:prstGeom>
          <a:noFill/>
        </p:spPr>
        <p:txBody>
          <a:bodyPr wrap="none" rtlCol="0">
            <a:spAutoFit/>
          </a:bodyPr>
          <a:lstStyle/>
          <a:p>
            <a:r>
              <a:rPr lang="en-US" sz="1100" i="1" spc="600" dirty="0">
                <a:solidFill>
                  <a:schemeClr val="bg1"/>
                </a:solidFill>
                <a:latin typeface="Roboto Light" charset="0"/>
                <a:ea typeface="Roboto Light" charset="0"/>
                <a:cs typeface="Roboto Light" charset="0"/>
              </a:rPr>
              <a:t>BCCH MRI Research Facility</a:t>
            </a:r>
          </a:p>
        </p:txBody>
      </p:sp>
      <p:pic>
        <p:nvPicPr>
          <p:cNvPr id="5" name="Picture 4" descr="nc.lar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06214" y="288128"/>
            <a:ext cx="612000" cy="612000"/>
          </a:xfrm>
          <a:prstGeom prst="rect">
            <a:avLst/>
          </a:prstGeom>
        </p:spPr>
      </p:pic>
    </p:spTree>
    <p:extLst>
      <p:ext uri="{BB962C8B-B14F-4D97-AF65-F5344CB8AC3E}">
        <p14:creationId xmlns:p14="http://schemas.microsoft.com/office/powerpoint/2010/main" val="3439698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32087" y="1274572"/>
            <a:ext cx="3327834" cy="1015663"/>
          </a:xfrm>
          <a:prstGeom prst="rect">
            <a:avLst/>
          </a:prstGeom>
          <a:noFill/>
        </p:spPr>
        <p:txBody>
          <a:bodyPr wrap="none" rtlCol="0">
            <a:spAutoFit/>
          </a:bodyPr>
          <a:lstStyle/>
          <a:p>
            <a:pPr algn="ctr"/>
            <a:r>
              <a:rPr lang="en-US" sz="6000" dirty="0">
                <a:solidFill>
                  <a:srgbClr val="000000"/>
                </a:solidFill>
                <a:latin typeface="Nexa Bold" charset="0"/>
                <a:ea typeface="Nexa Bold" charset="0"/>
                <a:cs typeface="Nexa Bold" charset="0"/>
              </a:rPr>
              <a:t>REVIEW</a:t>
            </a:r>
          </a:p>
        </p:txBody>
      </p:sp>
      <p:cxnSp>
        <p:nvCxnSpPr>
          <p:cNvPr id="5" name="Straight Connector 4"/>
          <p:cNvCxnSpPr/>
          <p:nvPr/>
        </p:nvCxnSpPr>
        <p:spPr>
          <a:xfrm>
            <a:off x="5380373" y="2624119"/>
            <a:ext cx="14312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317453" y="-893688"/>
            <a:ext cx="1553898" cy="155389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Placeholder 2" descr="c00028_f028-001-9780323073547.jp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1504" b="-41504"/>
          <a:stretch>
            <a:fillRect/>
          </a:stretch>
        </p:blipFill>
        <p:spPr>
          <a:xfrm>
            <a:off x="3492631" y="1274572"/>
            <a:ext cx="5206738" cy="6858000"/>
          </a:xfrm>
        </p:spPr>
      </p:pic>
      <p:sp>
        <p:nvSpPr>
          <p:cNvPr id="7" name="TextBox 6"/>
          <p:cNvSpPr txBox="1"/>
          <p:nvPr/>
        </p:nvSpPr>
        <p:spPr>
          <a:xfrm>
            <a:off x="517642" y="4361944"/>
            <a:ext cx="2698175" cy="523220"/>
          </a:xfrm>
          <a:prstGeom prst="rect">
            <a:avLst/>
          </a:prstGeom>
          <a:noFill/>
        </p:spPr>
        <p:txBody>
          <a:bodyPr wrap="none" rtlCol="0">
            <a:spAutoFit/>
          </a:bodyPr>
          <a:lstStyle/>
          <a:p>
            <a:r>
              <a:rPr lang="en-US" sz="2800" spc="1400" dirty="0">
                <a:solidFill>
                  <a:srgbClr val="FF9F1B"/>
                </a:solidFill>
                <a:latin typeface="Roboto"/>
                <a:cs typeface="Roboto"/>
              </a:rPr>
              <a:t>QUALITY </a:t>
            </a:r>
          </a:p>
        </p:txBody>
      </p:sp>
      <p:sp>
        <p:nvSpPr>
          <p:cNvPr id="9" name="TextBox 8"/>
          <p:cNvSpPr txBox="1"/>
          <p:nvPr/>
        </p:nvSpPr>
        <p:spPr>
          <a:xfrm>
            <a:off x="8699369" y="4514344"/>
            <a:ext cx="3137197" cy="523220"/>
          </a:xfrm>
          <a:prstGeom prst="rect">
            <a:avLst/>
          </a:prstGeom>
          <a:noFill/>
        </p:spPr>
        <p:txBody>
          <a:bodyPr wrap="none" rtlCol="0">
            <a:spAutoFit/>
          </a:bodyPr>
          <a:lstStyle/>
          <a:p>
            <a:r>
              <a:rPr lang="en-US" sz="2800" spc="1400" dirty="0">
                <a:solidFill>
                  <a:srgbClr val="FF9F1B"/>
                </a:solidFill>
                <a:latin typeface="Roboto"/>
                <a:cs typeface="Roboto"/>
              </a:rPr>
              <a:t> CONTROL</a:t>
            </a:r>
          </a:p>
        </p:txBody>
      </p:sp>
    </p:spTree>
    <p:extLst>
      <p:ext uri="{BB962C8B-B14F-4D97-AF65-F5344CB8AC3E}">
        <p14:creationId xmlns:p14="http://schemas.microsoft.com/office/powerpoint/2010/main" val="120800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4432087" y="1274572"/>
            <a:ext cx="3327834" cy="1015663"/>
          </a:xfrm>
          <a:prstGeom prst="rect">
            <a:avLst/>
          </a:prstGeom>
          <a:noFill/>
        </p:spPr>
        <p:txBody>
          <a:bodyPr wrap="none" rtlCol="0">
            <a:spAutoFit/>
          </a:bodyPr>
          <a:lstStyle/>
          <a:p>
            <a:pPr algn="ctr"/>
            <a:r>
              <a:rPr lang="en-US" sz="6000" dirty="0">
                <a:solidFill>
                  <a:srgbClr val="000000"/>
                </a:solidFill>
                <a:latin typeface="Nexa Bold" charset="0"/>
                <a:ea typeface="Nexa Bold" charset="0"/>
                <a:cs typeface="Nexa Bold" charset="0"/>
              </a:rPr>
              <a:t>REVIEW</a:t>
            </a:r>
          </a:p>
        </p:txBody>
      </p:sp>
      <p:cxnSp>
        <p:nvCxnSpPr>
          <p:cNvPr id="53" name="Straight Connector 52"/>
          <p:cNvCxnSpPr/>
          <p:nvPr/>
        </p:nvCxnSpPr>
        <p:spPr>
          <a:xfrm>
            <a:off x="5380373" y="2624119"/>
            <a:ext cx="14312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5317453" y="-893688"/>
            <a:ext cx="1553898" cy="155389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514601" y="3712186"/>
            <a:ext cx="7162800" cy="523220"/>
          </a:xfrm>
          <a:prstGeom prst="rect">
            <a:avLst/>
          </a:prstGeom>
        </p:spPr>
        <p:txBody>
          <a:bodyPr wrap="square">
            <a:spAutoFit/>
          </a:bodyPr>
          <a:lstStyle/>
          <a:p>
            <a:pPr algn="ctr"/>
            <a:r>
              <a:rPr lang="en-US" sz="2800" spc="1400" dirty="0">
                <a:latin typeface="Roboto Light"/>
                <a:ea typeface="Roboto Medium" charset="0"/>
                <a:cs typeface="Roboto Light"/>
              </a:rPr>
              <a:t>QUESTIONS?</a:t>
            </a:r>
            <a:endParaRPr lang="en-US" sz="3200" spc="1400" dirty="0">
              <a:latin typeface="Roboto Light"/>
              <a:ea typeface="Roboto Thin" charset="0"/>
              <a:cs typeface="Roboto Light"/>
            </a:endParaRPr>
          </a:p>
        </p:txBody>
      </p:sp>
    </p:spTree>
    <p:extLst>
      <p:ext uri="{BB962C8B-B14F-4D97-AF65-F5344CB8AC3E}">
        <p14:creationId xmlns:p14="http://schemas.microsoft.com/office/powerpoint/2010/main" val="2847950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rot="2700000">
            <a:off x="4248348" y="-1847653"/>
            <a:ext cx="3695307" cy="3695307"/>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16940" y="331440"/>
            <a:ext cx="2558135" cy="707886"/>
          </a:xfrm>
          <a:prstGeom prst="rect">
            <a:avLst/>
          </a:prstGeom>
          <a:noFill/>
        </p:spPr>
        <p:txBody>
          <a:bodyPr wrap="none" rtlCol="0">
            <a:spAutoFit/>
          </a:bodyPr>
          <a:lstStyle/>
          <a:p>
            <a:pPr algn="ctr"/>
            <a:r>
              <a:rPr lang="en-US" sz="2000" dirty="0">
                <a:solidFill>
                  <a:schemeClr val="bg1"/>
                </a:solidFill>
                <a:latin typeface="Nexa Bold" charset="0"/>
                <a:ea typeface="Nexa Bold" charset="0"/>
                <a:cs typeface="Nexa Bold" charset="0"/>
              </a:rPr>
              <a:t>WEEK 2</a:t>
            </a:r>
          </a:p>
          <a:p>
            <a:pPr algn="ctr"/>
            <a:r>
              <a:rPr lang="en-US" sz="2000" dirty="0">
                <a:solidFill>
                  <a:schemeClr val="bg1"/>
                </a:solidFill>
                <a:latin typeface="Nexa Bold" charset="0"/>
                <a:ea typeface="Nexa Bold" charset="0"/>
                <a:cs typeface="Nexa Bold" charset="0"/>
              </a:rPr>
              <a:t>FUNCTIONAL MRI I</a:t>
            </a:r>
          </a:p>
        </p:txBody>
      </p:sp>
      <p:cxnSp>
        <p:nvCxnSpPr>
          <p:cNvPr id="16" name="Straight Connector 15"/>
          <p:cNvCxnSpPr/>
          <p:nvPr/>
        </p:nvCxnSpPr>
        <p:spPr>
          <a:xfrm>
            <a:off x="5813728" y="123048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08062" y="2940424"/>
            <a:ext cx="5975915" cy="707886"/>
          </a:xfrm>
          <a:prstGeom prst="rect">
            <a:avLst/>
          </a:prstGeom>
          <a:noFill/>
        </p:spPr>
        <p:txBody>
          <a:bodyPr wrap="none" rtlCol="0">
            <a:spAutoFit/>
          </a:bodyPr>
          <a:lstStyle/>
          <a:p>
            <a:pPr algn="ctr"/>
            <a:r>
              <a:rPr lang="en-US" sz="4000" spc="1400" dirty="0">
                <a:solidFill>
                  <a:schemeClr val="bg1"/>
                </a:solidFill>
                <a:latin typeface="Roboto Light"/>
                <a:ea typeface="Nexa Bold" charset="0"/>
                <a:cs typeface="Roboto Light"/>
              </a:rPr>
              <a:t>TODAY’S CLASS</a:t>
            </a:r>
          </a:p>
        </p:txBody>
      </p:sp>
      <p:sp>
        <p:nvSpPr>
          <p:cNvPr id="3" name="Rectangle 2"/>
          <p:cNvSpPr/>
          <p:nvPr/>
        </p:nvSpPr>
        <p:spPr>
          <a:xfrm>
            <a:off x="2471343" y="3870855"/>
            <a:ext cx="7276351" cy="2554545"/>
          </a:xfrm>
          <a:prstGeom prst="rect">
            <a:avLst/>
          </a:prstGeom>
        </p:spPr>
        <p:txBody>
          <a:bodyPr wrap="none">
            <a:spAutoFit/>
          </a:bodyPr>
          <a:lstStyle/>
          <a:p>
            <a:pPr algn="ctr">
              <a:spcAft>
                <a:spcPts val="1800"/>
              </a:spcAft>
            </a:pPr>
            <a:r>
              <a:rPr lang="en-US" sz="2000" dirty="0">
                <a:solidFill>
                  <a:srgbClr val="FFFFFF"/>
                </a:solidFill>
                <a:latin typeface="Roboto Light"/>
                <a:cs typeface="Roboto Light"/>
              </a:rPr>
              <a:t>Back to Quality Control</a:t>
            </a:r>
          </a:p>
          <a:p>
            <a:pPr algn="ctr">
              <a:spcAft>
                <a:spcPts val="1800"/>
              </a:spcAft>
            </a:pPr>
            <a:r>
              <a:rPr lang="en-US" sz="2000" dirty="0">
                <a:solidFill>
                  <a:srgbClr val="FFFFFF"/>
                </a:solidFill>
                <a:latin typeface="Roboto Light"/>
                <a:cs typeface="Roboto Light"/>
              </a:rPr>
              <a:t>What is fMRI?</a:t>
            </a:r>
          </a:p>
          <a:p>
            <a:pPr algn="ctr">
              <a:spcAft>
                <a:spcPts val="1800"/>
              </a:spcAft>
            </a:pPr>
            <a:r>
              <a:rPr lang="en-US" sz="2000" dirty="0">
                <a:solidFill>
                  <a:srgbClr val="FFFFFF"/>
                </a:solidFill>
                <a:latin typeface="Roboto Light"/>
                <a:cs typeface="Roboto Light"/>
              </a:rPr>
              <a:t>Physiological basis of fMRI</a:t>
            </a:r>
          </a:p>
          <a:p>
            <a:pPr algn="ctr">
              <a:spcAft>
                <a:spcPts val="1800"/>
              </a:spcAft>
            </a:pPr>
            <a:r>
              <a:rPr lang="en-US" sz="2000" dirty="0">
                <a:solidFill>
                  <a:srgbClr val="FFFFFF"/>
                </a:solidFill>
                <a:latin typeface="Roboto Light"/>
                <a:cs typeface="Roboto Light"/>
              </a:rPr>
              <a:t>The BOLD signal</a:t>
            </a:r>
          </a:p>
          <a:p>
            <a:pPr algn="ctr">
              <a:spcAft>
                <a:spcPts val="1800"/>
              </a:spcAft>
            </a:pPr>
            <a:r>
              <a:rPr lang="en-US" sz="2000" dirty="0">
                <a:solidFill>
                  <a:srgbClr val="FFFFFF"/>
                </a:solidFill>
                <a:latin typeface="Roboto Light"/>
                <a:cs typeface="Roboto Light"/>
              </a:rPr>
              <a:t>Scanning parameters that can affect measured BOLD response</a:t>
            </a:r>
          </a:p>
        </p:txBody>
      </p:sp>
    </p:spTree>
    <p:extLst>
      <p:ext uri="{BB962C8B-B14F-4D97-AF65-F5344CB8AC3E}">
        <p14:creationId xmlns:p14="http://schemas.microsoft.com/office/powerpoint/2010/main" val="41567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48348" y="-1847653"/>
            <a:ext cx="3695307" cy="3695307"/>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59768" y="331440"/>
            <a:ext cx="2472471" cy="707886"/>
          </a:xfrm>
          <a:prstGeom prst="rect">
            <a:avLst/>
          </a:prstGeom>
          <a:noFill/>
        </p:spPr>
        <p:txBody>
          <a:bodyPr wrap="none" rtlCol="0">
            <a:spAutoFit/>
          </a:bodyPr>
          <a:lstStyle/>
          <a:p>
            <a:pPr algn="ctr"/>
            <a:r>
              <a:rPr lang="en-US" sz="2000" dirty="0">
                <a:solidFill>
                  <a:schemeClr val="bg1"/>
                </a:solidFill>
                <a:latin typeface="Nexa Bold" charset="0"/>
                <a:ea typeface="Nexa Bold" charset="0"/>
                <a:cs typeface="Nexa Bold" charset="0"/>
              </a:rPr>
              <a:t>WEEK 2</a:t>
            </a:r>
          </a:p>
          <a:p>
            <a:pPr algn="ctr"/>
            <a:r>
              <a:rPr lang="en-US" sz="2000" dirty="0">
                <a:solidFill>
                  <a:schemeClr val="bg1"/>
                </a:solidFill>
                <a:latin typeface="Nexa Bold" charset="0"/>
                <a:ea typeface="Nexa Bold" charset="0"/>
                <a:cs typeface="Nexa Bold" charset="0"/>
              </a:rPr>
              <a:t>STRUCTURAL MRI</a:t>
            </a:r>
          </a:p>
        </p:txBody>
      </p:sp>
      <p:cxnSp>
        <p:nvCxnSpPr>
          <p:cNvPr id="16" name="Straight Connector 15"/>
          <p:cNvCxnSpPr/>
          <p:nvPr/>
        </p:nvCxnSpPr>
        <p:spPr>
          <a:xfrm>
            <a:off x="5813728" y="123048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02867" y="3888672"/>
            <a:ext cx="6186309" cy="1323439"/>
          </a:xfrm>
          <a:prstGeom prst="rect">
            <a:avLst/>
          </a:prstGeom>
          <a:noFill/>
        </p:spPr>
        <p:txBody>
          <a:bodyPr wrap="none" rtlCol="0">
            <a:spAutoFit/>
          </a:bodyPr>
          <a:lstStyle/>
          <a:p>
            <a:pPr algn="ctr"/>
            <a:r>
              <a:rPr lang="en-US" sz="4000" spc="600" dirty="0">
                <a:solidFill>
                  <a:schemeClr val="bg1"/>
                </a:solidFill>
                <a:latin typeface="Nexa Bold" charset="0"/>
                <a:ea typeface="Nexa Bold" charset="0"/>
                <a:cs typeface="Nexa Bold" charset="0"/>
              </a:rPr>
              <a:t>BACK TO </a:t>
            </a:r>
          </a:p>
          <a:p>
            <a:pPr algn="ctr"/>
            <a:r>
              <a:rPr lang="en-US" sz="4000" spc="600" dirty="0">
                <a:solidFill>
                  <a:schemeClr val="bg1"/>
                </a:solidFill>
                <a:latin typeface="Nexa Bold" charset="0"/>
                <a:ea typeface="Nexa Bold" charset="0"/>
                <a:cs typeface="Nexa Bold" charset="0"/>
              </a:rPr>
              <a:t>QUALITY CONTROL</a:t>
            </a:r>
          </a:p>
        </p:txBody>
      </p:sp>
      <p:sp>
        <p:nvSpPr>
          <p:cNvPr id="18" name="TextBox 17"/>
          <p:cNvSpPr txBox="1"/>
          <p:nvPr/>
        </p:nvSpPr>
        <p:spPr>
          <a:xfrm>
            <a:off x="4869666" y="3698761"/>
            <a:ext cx="2452677" cy="276999"/>
          </a:xfrm>
          <a:prstGeom prst="rect">
            <a:avLst/>
          </a:prstGeom>
          <a:noFill/>
        </p:spPr>
        <p:txBody>
          <a:bodyPr wrap="none" rtlCol="0">
            <a:spAutoFit/>
          </a:bodyPr>
          <a:lstStyle/>
          <a:p>
            <a:pPr algn="ctr"/>
            <a:r>
              <a:rPr lang="en-US" sz="1200" i="1" spc="600" dirty="0">
                <a:solidFill>
                  <a:schemeClr val="bg1"/>
                </a:solidFill>
                <a:latin typeface="Roboto Light"/>
                <a:ea typeface="Roboto Light"/>
                <a:cs typeface="Roboto Light"/>
              </a:rPr>
              <a:t>STRUCTURAL MRI</a:t>
            </a:r>
          </a:p>
        </p:txBody>
      </p:sp>
      <p:cxnSp>
        <p:nvCxnSpPr>
          <p:cNvPr id="24" name="Straight Connector 23"/>
          <p:cNvCxnSpPr/>
          <p:nvPr/>
        </p:nvCxnSpPr>
        <p:spPr>
          <a:xfrm>
            <a:off x="788204" y="6044328"/>
            <a:ext cx="38559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100604" y="6044328"/>
            <a:ext cx="38559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7333" y="6111982"/>
            <a:ext cx="1918151" cy="430887"/>
          </a:xfrm>
          <a:prstGeom prst="rect">
            <a:avLst/>
          </a:prstGeom>
          <a:noFill/>
        </p:spPr>
        <p:txBody>
          <a:bodyPr wrap="none" rtlCol="0">
            <a:spAutoFit/>
          </a:bodyPr>
          <a:lstStyle/>
          <a:p>
            <a:r>
              <a:rPr lang="en-US" sz="1100" i="1" spc="600" dirty="0">
                <a:solidFill>
                  <a:schemeClr val="bg1"/>
                </a:solidFill>
                <a:latin typeface="Roboto Light" charset="0"/>
                <a:ea typeface="Roboto Light" charset="0"/>
                <a:cs typeface="Roboto Light" charset="0"/>
              </a:rPr>
              <a:t>Lynne J. Williams, Ph.D.</a:t>
            </a:r>
          </a:p>
          <a:p>
            <a:r>
              <a:rPr lang="en-US" sz="1100" i="1" spc="600" dirty="0">
                <a:solidFill>
                  <a:schemeClr val="bg1"/>
                </a:solidFill>
                <a:latin typeface="Roboto Light" charset="0"/>
                <a:ea typeface="Roboto Light" charset="0"/>
                <a:cs typeface="Roboto Light" charset="0"/>
              </a:rPr>
              <a:t>BCCH MRI Research Facility</a:t>
            </a:r>
          </a:p>
        </p:txBody>
      </p:sp>
    </p:spTree>
    <p:extLst>
      <p:ext uri="{BB962C8B-B14F-4D97-AF65-F5344CB8AC3E}">
        <p14:creationId xmlns:p14="http://schemas.microsoft.com/office/powerpoint/2010/main" val="125730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plate PresentationG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7040</TotalTime>
  <Words>2416</Words>
  <Application>Microsoft Macintosh PowerPoint</Application>
  <PresentationFormat>Widescreen</PresentationFormat>
  <Paragraphs>293</Paragraphs>
  <Slides>57</Slides>
  <Notes>14</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57</vt:i4>
      </vt:variant>
    </vt:vector>
  </HeadingPairs>
  <TitlesOfParts>
    <vt:vector size="73" baseType="lpstr">
      <vt:lpstr>Arial</vt:lpstr>
      <vt:lpstr>Calibri</vt:lpstr>
      <vt:lpstr>Calibri Light</vt:lpstr>
      <vt:lpstr>Nexa</vt:lpstr>
      <vt:lpstr>Nexa Bold</vt:lpstr>
      <vt:lpstr>Open Sans</vt:lpstr>
      <vt:lpstr>Pe-icon-7-stroke</vt:lpstr>
      <vt:lpstr>Roboto</vt:lpstr>
      <vt:lpstr>Roboto \</vt:lpstr>
      <vt:lpstr>Roboto Black</vt:lpstr>
      <vt:lpstr>Roboto Light</vt:lpstr>
      <vt:lpstr>Roboto Medium</vt:lpstr>
      <vt:lpstr>Roboto Thin</vt:lpstr>
      <vt:lpstr>Wingdings</vt:lpstr>
      <vt:lpstr>Office Theme</vt:lpstr>
      <vt:lpstr>Template PresentationGo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Lynne Williams</cp:lastModifiedBy>
  <cp:revision>332</cp:revision>
  <dcterms:created xsi:type="dcterms:W3CDTF">2016-05-17T02:28:19Z</dcterms:created>
  <dcterms:modified xsi:type="dcterms:W3CDTF">2019-05-14T16:37:30Z</dcterms:modified>
</cp:coreProperties>
</file>